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0085" y="18999"/>
            <a:ext cx="8291829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446" y="1167129"/>
            <a:ext cx="10481106" cy="138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staffedu.samregion.ru/users/login.php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5.pn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copp63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4853" y="400049"/>
            <a:ext cx="6656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МИНИСТЕРСТВО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0" dirty="0">
                <a:latin typeface="Arial"/>
                <a:cs typeface="Arial"/>
              </a:rPr>
              <a:t>НАУКИ САМАРСКОЙ</a:t>
            </a:r>
            <a:r>
              <a:rPr sz="1600" spc="1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ОБЛАСТИ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9307" y="2073351"/>
            <a:ext cx="10522585" cy="195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16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33CC"/>
                </a:solidFill>
                <a:latin typeface="Arial"/>
                <a:cs typeface="Arial"/>
              </a:rPr>
              <a:t>О развитии </a:t>
            </a:r>
            <a:r>
              <a:rPr sz="4000" spc="-10" dirty="0">
                <a:solidFill>
                  <a:srgbClr val="0033CC"/>
                </a:solidFill>
                <a:latin typeface="Arial"/>
                <a:cs typeface="Arial"/>
              </a:rPr>
              <a:t>системы образования  Самарской </a:t>
            </a:r>
            <a:r>
              <a:rPr sz="4000" spc="-5" dirty="0">
                <a:solidFill>
                  <a:srgbClr val="0033CC"/>
                </a:solidFill>
                <a:latin typeface="Arial"/>
                <a:cs typeface="Arial"/>
              </a:rPr>
              <a:t>области в рамках</a:t>
            </a:r>
            <a:r>
              <a:rPr sz="4000" spc="7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CC"/>
                </a:solidFill>
                <a:latin typeface="Arial"/>
                <a:cs typeface="Arial"/>
              </a:rPr>
              <a:t>реализации</a:t>
            </a:r>
            <a:endParaRPr sz="4000">
              <a:latin typeface="Arial"/>
              <a:cs typeface="Arial"/>
            </a:endParaRPr>
          </a:p>
          <a:p>
            <a:pPr marL="1967864">
              <a:lnSpc>
                <a:spcPct val="100000"/>
              </a:lnSpc>
              <a:spcBef>
                <a:spcPts val="810"/>
              </a:spcBef>
            </a:pPr>
            <a:r>
              <a:rPr sz="4000" spc="-10" dirty="0">
                <a:solidFill>
                  <a:srgbClr val="0033CC"/>
                </a:solidFill>
                <a:latin typeface="Arial"/>
                <a:cs typeface="Arial"/>
              </a:rPr>
              <a:t>национальных</a:t>
            </a:r>
            <a:r>
              <a:rPr sz="4000" spc="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33CC"/>
                </a:solidFill>
                <a:latin typeface="Arial"/>
                <a:cs typeface="Arial"/>
              </a:rPr>
              <a:t>проектов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685" y="4105783"/>
            <a:ext cx="79825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33CC"/>
                </a:solidFill>
                <a:latin typeface="Arial"/>
                <a:cs typeface="Arial"/>
              </a:rPr>
              <a:t>«Образование»,</a:t>
            </a:r>
            <a:r>
              <a:rPr sz="4000" b="1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33CC"/>
                </a:solidFill>
                <a:latin typeface="Arial"/>
                <a:cs typeface="Arial"/>
              </a:rPr>
              <a:t>«Демография»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38538" y="6390538"/>
            <a:ext cx="2064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10 </a:t>
            </a:r>
            <a:r>
              <a:rPr sz="1600" spc="-10" dirty="0">
                <a:latin typeface="Arial"/>
                <a:cs typeface="Arial"/>
              </a:rPr>
              <a:t>декабря </a:t>
            </a:r>
            <a:r>
              <a:rPr sz="1600" spc="-5" dirty="0">
                <a:latin typeface="Arial"/>
                <a:cs typeface="Arial"/>
              </a:rPr>
              <a:t>2020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года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00" y="202692"/>
            <a:ext cx="1799844" cy="1801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512" y="5331714"/>
            <a:ext cx="535495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Акопьян </a:t>
            </a:r>
            <a:r>
              <a:rPr sz="1800" dirty="0">
                <a:latin typeface="Arial"/>
                <a:cs typeface="Arial"/>
              </a:rPr>
              <a:t>Виктор </a:t>
            </a:r>
            <a:r>
              <a:rPr sz="1800" spc="-5" dirty="0">
                <a:latin typeface="Arial"/>
                <a:cs typeface="Arial"/>
              </a:rPr>
              <a:t>Альбертович,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министр </a:t>
            </a:r>
            <a:r>
              <a:rPr sz="1800" spc="-10" dirty="0">
                <a:latin typeface="Arial"/>
                <a:cs typeface="Arial"/>
              </a:rPr>
              <a:t>образования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науки Самарской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области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1917" y="3222498"/>
            <a:ext cx="6682740" cy="1087120"/>
          </a:xfrm>
          <a:prstGeom prst="rect">
            <a:avLst/>
          </a:prstGeom>
          <a:ln w="25907">
            <a:solidFill>
              <a:srgbClr val="88A3A7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681355" marR="389890" indent="-591820">
              <a:lnSpc>
                <a:spcPct val="100000"/>
              </a:lnSpc>
              <a:spcBef>
                <a:spcPts val="30"/>
              </a:spcBef>
            </a:pPr>
            <a:r>
              <a:rPr sz="1400" b="1" spc="-10" dirty="0">
                <a:solidFill>
                  <a:srgbClr val="161645"/>
                </a:solidFill>
                <a:latin typeface="Arial"/>
                <a:cs typeface="Arial"/>
              </a:rPr>
              <a:t>Шаг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3.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личном кабинете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педагога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появляется Индивидуальный  образовательный </a:t>
            </a:r>
            <a:r>
              <a:rPr sz="1400" b="1" spc="-10" dirty="0">
                <a:solidFill>
                  <a:srgbClr val="161645"/>
                </a:solidFill>
                <a:latin typeface="Arial"/>
                <a:cs typeface="Arial"/>
              </a:rPr>
              <a:t>маршрут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(спектр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программ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ДПО,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направлен-  ных на </a:t>
            </a:r>
            <a:r>
              <a:rPr sz="1400" b="1" spc="-10" dirty="0">
                <a:solidFill>
                  <a:srgbClr val="161645"/>
                </a:solidFill>
                <a:latin typeface="Arial"/>
                <a:cs typeface="Arial"/>
              </a:rPr>
              <a:t>устранение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профессиональных</a:t>
            </a:r>
            <a:r>
              <a:rPr sz="1400" b="1" spc="-15" dirty="0">
                <a:solidFill>
                  <a:srgbClr val="16164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дефицитов).</a:t>
            </a:r>
            <a:endParaRPr sz="1400">
              <a:latin typeface="Arial"/>
              <a:cs typeface="Arial"/>
            </a:endParaRPr>
          </a:p>
          <a:p>
            <a:pPr marL="681355" marR="586740">
              <a:lnSpc>
                <a:spcPct val="100000"/>
              </a:lnSpc>
            </a:pP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Работодатель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принимает </a:t>
            </a:r>
            <a:r>
              <a:rPr sz="1400" b="1" spc="-10" dirty="0">
                <a:solidFill>
                  <a:srgbClr val="161645"/>
                </a:solidFill>
                <a:latin typeface="Arial"/>
                <a:cs typeface="Arial"/>
              </a:rPr>
              <a:t>участие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выборе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программы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ДПО 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из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спектра</a:t>
            </a:r>
            <a:r>
              <a:rPr sz="1400" b="1" spc="-35" dirty="0">
                <a:solidFill>
                  <a:srgbClr val="161645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предложенных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1917" y="4453890"/>
            <a:ext cx="7625080" cy="685800"/>
          </a:xfrm>
          <a:custGeom>
            <a:avLst/>
            <a:gdLst/>
            <a:ahLst/>
            <a:cxnLst/>
            <a:rect l="l" t="t" r="r" b="b"/>
            <a:pathLst>
              <a:path w="7625080" h="685800">
                <a:moveTo>
                  <a:pt x="0" y="685800"/>
                </a:moveTo>
                <a:lnTo>
                  <a:pt x="7624572" y="685800"/>
                </a:lnTo>
                <a:lnTo>
                  <a:pt x="7624572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69895" y="4564760"/>
            <a:ext cx="69691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marR="5080" indent="-59182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61645"/>
                </a:solidFill>
                <a:latin typeface="Arial"/>
                <a:cs typeface="Arial"/>
              </a:rPr>
              <a:t>Шаг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4. Педагог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идет на повышение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квалификации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по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выбранной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программе в 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ЦЕНТР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4589" y="5449061"/>
            <a:ext cx="2860675" cy="1135380"/>
          </a:xfrm>
          <a:prstGeom prst="rect">
            <a:avLst/>
          </a:prstGeom>
          <a:solidFill>
            <a:srgbClr val="CCCCCC"/>
          </a:solidFill>
          <a:ln w="25907">
            <a:solidFill>
              <a:srgbClr val="88A3A7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93675" marR="189865" algn="ctr">
              <a:lnSpc>
                <a:spcPct val="100000"/>
              </a:lnSpc>
              <a:spcBef>
                <a:spcPts val="225"/>
              </a:spcBef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а) Диагностика конкретных  профессиональных  затруднений/запросов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на  новые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проф.компетенции</a:t>
            </a:r>
            <a:r>
              <a:rPr sz="14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в 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Центре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72016" y="3083051"/>
          <a:ext cx="2618739" cy="1476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90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1.Прог-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рамма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88A3A7"/>
                      </a:solidFill>
                      <a:prstDash val="solid"/>
                    </a:lnL>
                    <a:lnR w="28575">
                      <a:solidFill>
                        <a:srgbClr val="88A3A7"/>
                      </a:solidFill>
                      <a:prstDash val="solid"/>
                    </a:lnR>
                    <a:lnT w="28575">
                      <a:solidFill>
                        <a:srgbClr val="88A3A7"/>
                      </a:solidFill>
                      <a:prstDash val="solid"/>
                    </a:lnT>
                    <a:lnB w="28575">
                      <a:solidFill>
                        <a:srgbClr val="88A3A7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88A3A7"/>
                      </a:solidFill>
                      <a:prstDash val="solid"/>
                    </a:lnL>
                    <a:lnB w="28575">
                      <a:solidFill>
                        <a:srgbClr val="88A3A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28575">
                      <a:solidFill>
                        <a:srgbClr val="88A3A7"/>
                      </a:solidFill>
                      <a:prstDash val="solid"/>
                    </a:lnL>
                    <a:lnR w="28575">
                      <a:solidFill>
                        <a:srgbClr val="88A3A7"/>
                      </a:solidFill>
                      <a:prstDash val="solid"/>
                    </a:lnR>
                    <a:lnT w="28575">
                      <a:solidFill>
                        <a:srgbClr val="88A3A7"/>
                      </a:solidFill>
                      <a:prstDash val="solid"/>
                    </a:lnT>
                    <a:lnB w="28575">
                      <a:solidFill>
                        <a:srgbClr val="88A3A7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2.Прог-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рамма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88A3A7"/>
                      </a:solidFill>
                      <a:prstDash val="solid"/>
                    </a:lnL>
                    <a:lnR w="28575">
                      <a:solidFill>
                        <a:srgbClr val="88A3A7"/>
                      </a:solidFill>
                      <a:prstDash val="solid"/>
                    </a:lnR>
                    <a:lnT w="28575">
                      <a:solidFill>
                        <a:srgbClr val="88A3A7"/>
                      </a:solidFill>
                      <a:prstDash val="solid"/>
                    </a:lnT>
                    <a:lnB w="28575">
                      <a:solidFill>
                        <a:srgbClr val="88A3A7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88A3A7"/>
                      </a:solidFill>
                      <a:prstDash val="solid"/>
                    </a:lnL>
                    <a:lnT w="28575">
                      <a:solidFill>
                        <a:srgbClr val="88A3A7"/>
                      </a:solidFill>
                      <a:prstDash val="solid"/>
                    </a:lnT>
                    <a:lnB w="28575">
                      <a:solidFill>
                        <a:srgbClr val="88A3A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28575">
                      <a:solidFill>
                        <a:srgbClr val="88A3A7"/>
                      </a:solidFill>
                      <a:prstDash val="solid"/>
                    </a:lnL>
                    <a:lnR w="28575">
                      <a:solidFill>
                        <a:srgbClr val="88A3A7"/>
                      </a:solidFill>
                      <a:prstDash val="solid"/>
                    </a:lnR>
                    <a:lnT w="28575">
                      <a:solidFill>
                        <a:srgbClr val="88A3A7"/>
                      </a:solidFill>
                      <a:prstDash val="solid"/>
                    </a:lnT>
                    <a:lnB w="28575">
                      <a:solidFill>
                        <a:srgbClr val="88A3A7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28575">
                      <a:solidFill>
                        <a:srgbClr val="88A3A7"/>
                      </a:solidFill>
                      <a:prstDash val="solid"/>
                    </a:lnL>
                    <a:lnR w="28575">
                      <a:solidFill>
                        <a:srgbClr val="88A3A7"/>
                      </a:solidFill>
                      <a:prstDash val="solid"/>
                    </a:lnR>
                    <a:lnT w="28575">
                      <a:solidFill>
                        <a:srgbClr val="88A3A7"/>
                      </a:solidFill>
                      <a:prstDash val="solid"/>
                    </a:lnT>
                    <a:lnB w="28575">
                      <a:solidFill>
                        <a:srgbClr val="88A3A7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3.Прог-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рамма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88A3A7"/>
                      </a:solidFill>
                      <a:prstDash val="solid"/>
                    </a:lnL>
                    <a:lnR w="28575">
                      <a:solidFill>
                        <a:srgbClr val="88A3A7"/>
                      </a:solidFill>
                      <a:prstDash val="solid"/>
                    </a:lnR>
                    <a:lnT w="28575">
                      <a:solidFill>
                        <a:srgbClr val="88A3A7"/>
                      </a:solidFill>
                      <a:prstDash val="solid"/>
                    </a:lnT>
                    <a:lnB w="28575">
                      <a:solidFill>
                        <a:srgbClr val="88A3A7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88A3A7"/>
                      </a:solidFill>
                      <a:prstDash val="solid"/>
                    </a:lnR>
                    <a:lnT w="28575">
                      <a:solidFill>
                        <a:srgbClr val="88A3A7"/>
                      </a:solidFill>
                      <a:prstDash val="solid"/>
                    </a:lnT>
                    <a:lnB w="28575">
                      <a:solidFill>
                        <a:srgbClr val="88A3A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28575">
                      <a:solidFill>
                        <a:srgbClr val="88A3A7"/>
                      </a:solidFill>
                      <a:prstDash val="solid"/>
                    </a:lnL>
                    <a:lnR w="28575">
                      <a:solidFill>
                        <a:srgbClr val="88A3A7"/>
                      </a:solidFill>
                      <a:prstDash val="solid"/>
                    </a:lnR>
                    <a:lnT w="28575">
                      <a:solidFill>
                        <a:srgbClr val="88A3A7"/>
                      </a:solidFill>
                      <a:prstDash val="solid"/>
                    </a:lnT>
                    <a:lnB w="28575">
                      <a:solidFill>
                        <a:srgbClr val="88A3A7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28575">
                      <a:solidFill>
                        <a:srgbClr val="88A3A7"/>
                      </a:solidFill>
                      <a:prstDash val="solid"/>
                    </a:lnL>
                    <a:lnR w="28575">
                      <a:solidFill>
                        <a:srgbClr val="88A3A7"/>
                      </a:solidFill>
                      <a:prstDash val="solid"/>
                    </a:lnR>
                    <a:lnT w="28575">
                      <a:solidFill>
                        <a:srgbClr val="88A3A7"/>
                      </a:solidFill>
                      <a:prstDash val="solid"/>
                    </a:lnT>
                    <a:lnB w="28575">
                      <a:solidFill>
                        <a:srgbClr val="88A3A7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88A3A7"/>
                      </a:solidFill>
                      <a:prstDash val="solid"/>
                    </a:lnR>
                    <a:lnT w="28575">
                      <a:solidFill>
                        <a:srgbClr val="88A3A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28575">
                      <a:solidFill>
                        <a:srgbClr val="88A3A7"/>
                      </a:solidFill>
                      <a:prstDash val="solid"/>
                    </a:lnL>
                    <a:lnR w="28575">
                      <a:solidFill>
                        <a:srgbClr val="88A3A7"/>
                      </a:solidFill>
                      <a:prstDash val="solid"/>
                    </a:lnR>
                    <a:lnT w="28575">
                      <a:solidFill>
                        <a:srgbClr val="88A3A7"/>
                      </a:solidFill>
                      <a:prstDash val="solid"/>
                    </a:lnT>
                    <a:lnB w="28575">
                      <a:solidFill>
                        <a:srgbClr val="88A3A7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560314" y="5410961"/>
            <a:ext cx="2752725" cy="1146175"/>
          </a:xfrm>
          <a:prstGeom prst="rect">
            <a:avLst/>
          </a:prstGeom>
          <a:solidFill>
            <a:srgbClr val="D9D9D9"/>
          </a:solidFill>
          <a:ln w="25907">
            <a:solidFill>
              <a:srgbClr val="88A3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57935" marR="184150" indent="-1065530">
              <a:lnSpc>
                <a:spcPct val="100000"/>
              </a:lnSpc>
              <a:spcBef>
                <a:spcPts val="1070"/>
              </a:spcBef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б)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Обучение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14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программе 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ПК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86978" y="5430773"/>
            <a:ext cx="3244850" cy="1138555"/>
          </a:xfrm>
          <a:prstGeom prst="rect">
            <a:avLst/>
          </a:prstGeom>
          <a:solidFill>
            <a:srgbClr val="D9D9D9"/>
          </a:solidFill>
          <a:ln w="25907">
            <a:solidFill>
              <a:srgbClr val="88A3A7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60350" marR="254000" algn="ctr">
              <a:lnSpc>
                <a:spcPct val="100000"/>
              </a:lnSpc>
              <a:spcBef>
                <a:spcPts val="240"/>
              </a:spcBef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в)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Выполнение/невыполнение  итоговой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работы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endParaRPr sz="1400">
              <a:latin typeface="Arial"/>
              <a:cs typeface="Arial"/>
            </a:endParaRPr>
          </a:p>
          <a:p>
            <a:pPr marL="460375" marR="452120" indent="-2540" algn="ctr">
              <a:lnSpc>
                <a:spcPct val="100000"/>
              </a:lnSpc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устранение/неустранение 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выявленных</a:t>
            </a:r>
            <a:r>
              <a:rPr sz="1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затруднений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764" y="2127651"/>
            <a:ext cx="1155896" cy="135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88870" y="1463802"/>
            <a:ext cx="9328785" cy="554990"/>
          </a:xfrm>
          <a:prstGeom prst="rect">
            <a:avLst/>
          </a:prstGeom>
          <a:ln w="25907">
            <a:solidFill>
              <a:srgbClr val="88A3A7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75"/>
              </a:spcBef>
            </a:pPr>
            <a:r>
              <a:rPr sz="1400" b="1" spc="-10" dirty="0">
                <a:solidFill>
                  <a:srgbClr val="161645"/>
                </a:solidFill>
                <a:latin typeface="Arial"/>
                <a:cs typeface="Arial"/>
              </a:rPr>
              <a:t>Шаг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1. Педагог заходит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в Личный кабинет в </a:t>
            </a:r>
            <a:r>
              <a:rPr sz="1400" b="1" spc="-15" dirty="0">
                <a:solidFill>
                  <a:srgbClr val="161645"/>
                </a:solidFill>
                <a:latin typeface="Arial"/>
                <a:cs typeface="Arial"/>
              </a:rPr>
              <a:t>АИС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«Кадры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образовании Самарская</a:t>
            </a:r>
            <a:r>
              <a:rPr sz="1400" b="1" spc="-20" dirty="0">
                <a:solidFill>
                  <a:srgbClr val="16164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область»</a:t>
            </a:r>
            <a:endParaRPr sz="1400">
              <a:latin typeface="Arial"/>
              <a:cs typeface="Arial"/>
            </a:endParaRPr>
          </a:p>
          <a:p>
            <a:pPr marL="681990">
              <a:lnSpc>
                <a:spcPct val="100000"/>
              </a:lnSpc>
              <a:spcBef>
                <a:spcPts val="5"/>
              </a:spcBef>
            </a:pPr>
            <a:r>
              <a:rPr sz="1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http://staffedu.samregion.ru/users/login.php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1917" y="2180082"/>
            <a:ext cx="9354820" cy="858519"/>
          </a:xfrm>
          <a:prstGeom prst="rect">
            <a:avLst/>
          </a:prstGeom>
          <a:ln w="25907">
            <a:solidFill>
              <a:srgbClr val="88A3A7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681355" marR="281305" indent="-591820">
              <a:lnSpc>
                <a:spcPct val="100000"/>
              </a:lnSpc>
              <a:spcBef>
                <a:spcPts val="810"/>
              </a:spcBef>
            </a:pPr>
            <a:r>
              <a:rPr sz="1400" b="1" spc="-10" dirty="0">
                <a:solidFill>
                  <a:srgbClr val="161645"/>
                </a:solidFill>
                <a:latin typeface="Arial"/>
                <a:cs typeface="Arial"/>
              </a:rPr>
              <a:t>Шаг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2. Педагог проходит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диагностику в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личном кабинете (определение индивидуальных  профессиональных дефицитов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педагогических 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работников, препятствующих решению задач  образовательной</a:t>
            </a:r>
            <a:r>
              <a:rPr sz="1400" b="1" spc="-25" dirty="0">
                <a:solidFill>
                  <a:srgbClr val="161645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организации)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15806" y="3603497"/>
            <a:ext cx="142240" cy="483234"/>
          </a:xfrm>
          <a:custGeom>
            <a:avLst/>
            <a:gdLst/>
            <a:ahLst/>
            <a:cxnLst/>
            <a:rect l="l" t="t" r="r" b="b"/>
            <a:pathLst>
              <a:path w="142240" h="483235">
                <a:moveTo>
                  <a:pt x="70866" y="0"/>
                </a:moveTo>
                <a:lnTo>
                  <a:pt x="70866" y="215519"/>
                </a:lnTo>
                <a:lnTo>
                  <a:pt x="0" y="215519"/>
                </a:lnTo>
                <a:lnTo>
                  <a:pt x="0" y="267588"/>
                </a:lnTo>
                <a:lnTo>
                  <a:pt x="70866" y="267588"/>
                </a:lnTo>
                <a:lnTo>
                  <a:pt x="70866" y="483107"/>
                </a:lnTo>
                <a:lnTo>
                  <a:pt x="141732" y="241553"/>
                </a:lnTo>
                <a:lnTo>
                  <a:pt x="7086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15806" y="3603497"/>
            <a:ext cx="142240" cy="483234"/>
          </a:xfrm>
          <a:custGeom>
            <a:avLst/>
            <a:gdLst/>
            <a:ahLst/>
            <a:cxnLst/>
            <a:rect l="l" t="t" r="r" b="b"/>
            <a:pathLst>
              <a:path w="142240" h="483235">
                <a:moveTo>
                  <a:pt x="0" y="215519"/>
                </a:moveTo>
                <a:lnTo>
                  <a:pt x="70866" y="215519"/>
                </a:lnTo>
                <a:lnTo>
                  <a:pt x="70866" y="0"/>
                </a:lnTo>
                <a:lnTo>
                  <a:pt x="141732" y="241553"/>
                </a:lnTo>
                <a:lnTo>
                  <a:pt x="70866" y="483107"/>
                </a:lnTo>
                <a:lnTo>
                  <a:pt x="70866" y="267588"/>
                </a:lnTo>
                <a:lnTo>
                  <a:pt x="0" y="267588"/>
                </a:lnTo>
                <a:lnTo>
                  <a:pt x="0" y="215519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23531" y="2007107"/>
            <a:ext cx="71627" cy="16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095" y="4139184"/>
            <a:ext cx="1063998" cy="1237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554" y="3461765"/>
            <a:ext cx="1632585" cy="577850"/>
          </a:xfrm>
          <a:custGeom>
            <a:avLst/>
            <a:gdLst/>
            <a:ahLst/>
            <a:cxnLst/>
            <a:rect l="l" t="t" r="r" b="b"/>
            <a:pathLst>
              <a:path w="1632585" h="577850">
                <a:moveTo>
                  <a:pt x="1535938" y="0"/>
                </a:moveTo>
                <a:lnTo>
                  <a:pt x="96266" y="0"/>
                </a:lnTo>
                <a:lnTo>
                  <a:pt x="88700" y="37490"/>
                </a:lnTo>
                <a:lnTo>
                  <a:pt x="68068" y="68087"/>
                </a:lnTo>
                <a:lnTo>
                  <a:pt x="37469" y="88707"/>
                </a:lnTo>
                <a:lnTo>
                  <a:pt x="0" y="96266"/>
                </a:lnTo>
                <a:lnTo>
                  <a:pt x="0" y="481330"/>
                </a:lnTo>
                <a:lnTo>
                  <a:pt x="37469" y="488888"/>
                </a:lnTo>
                <a:lnTo>
                  <a:pt x="68068" y="509508"/>
                </a:lnTo>
                <a:lnTo>
                  <a:pt x="88700" y="540105"/>
                </a:lnTo>
                <a:lnTo>
                  <a:pt x="96266" y="577596"/>
                </a:lnTo>
                <a:lnTo>
                  <a:pt x="1535938" y="577596"/>
                </a:lnTo>
                <a:lnTo>
                  <a:pt x="1543496" y="540105"/>
                </a:lnTo>
                <a:lnTo>
                  <a:pt x="1564116" y="509508"/>
                </a:lnTo>
                <a:lnTo>
                  <a:pt x="1594713" y="488888"/>
                </a:lnTo>
                <a:lnTo>
                  <a:pt x="1632203" y="481330"/>
                </a:lnTo>
                <a:lnTo>
                  <a:pt x="1632203" y="96266"/>
                </a:lnTo>
                <a:lnTo>
                  <a:pt x="1594713" y="88707"/>
                </a:lnTo>
                <a:lnTo>
                  <a:pt x="1564116" y="68087"/>
                </a:lnTo>
                <a:lnTo>
                  <a:pt x="1543496" y="37490"/>
                </a:lnTo>
                <a:lnTo>
                  <a:pt x="1535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1554" y="3461765"/>
            <a:ext cx="1632585" cy="577850"/>
          </a:xfrm>
          <a:custGeom>
            <a:avLst/>
            <a:gdLst/>
            <a:ahLst/>
            <a:cxnLst/>
            <a:rect l="l" t="t" r="r" b="b"/>
            <a:pathLst>
              <a:path w="1632585" h="577850">
                <a:moveTo>
                  <a:pt x="0" y="96266"/>
                </a:moveTo>
                <a:lnTo>
                  <a:pt x="37469" y="88707"/>
                </a:lnTo>
                <a:lnTo>
                  <a:pt x="68068" y="68087"/>
                </a:lnTo>
                <a:lnTo>
                  <a:pt x="88700" y="37490"/>
                </a:lnTo>
                <a:lnTo>
                  <a:pt x="96266" y="0"/>
                </a:lnTo>
                <a:lnTo>
                  <a:pt x="1535938" y="0"/>
                </a:lnTo>
                <a:lnTo>
                  <a:pt x="1543496" y="37490"/>
                </a:lnTo>
                <a:lnTo>
                  <a:pt x="1564116" y="68087"/>
                </a:lnTo>
                <a:lnTo>
                  <a:pt x="1594713" y="88707"/>
                </a:lnTo>
                <a:lnTo>
                  <a:pt x="1632203" y="96266"/>
                </a:lnTo>
                <a:lnTo>
                  <a:pt x="1632203" y="481330"/>
                </a:lnTo>
                <a:lnTo>
                  <a:pt x="1594713" y="488888"/>
                </a:lnTo>
                <a:lnTo>
                  <a:pt x="1564116" y="509508"/>
                </a:lnTo>
                <a:lnTo>
                  <a:pt x="1543496" y="540105"/>
                </a:lnTo>
                <a:lnTo>
                  <a:pt x="1535938" y="577596"/>
                </a:lnTo>
                <a:lnTo>
                  <a:pt x="96266" y="577596"/>
                </a:lnTo>
                <a:lnTo>
                  <a:pt x="88700" y="540105"/>
                </a:lnTo>
                <a:lnTo>
                  <a:pt x="68068" y="509508"/>
                </a:lnTo>
                <a:lnTo>
                  <a:pt x="37469" y="488888"/>
                </a:lnTo>
                <a:lnTo>
                  <a:pt x="0" y="481330"/>
                </a:lnTo>
                <a:lnTo>
                  <a:pt x="0" y="96266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0116" y="3625088"/>
            <a:ext cx="1274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Ра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б</a:t>
            </a:r>
            <a:r>
              <a:rPr sz="1400" b="1" spc="-10" dirty="0">
                <a:solidFill>
                  <a:srgbClr val="161645"/>
                </a:solidFill>
                <a:latin typeface="Arial"/>
                <a:cs typeface="Arial"/>
              </a:rPr>
              <a:t>о</a:t>
            </a:r>
            <a:r>
              <a:rPr sz="1400" b="1" spc="-20" dirty="0">
                <a:solidFill>
                  <a:srgbClr val="161645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161645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161645"/>
                </a:solidFill>
                <a:latin typeface="Arial"/>
                <a:cs typeface="Arial"/>
              </a:rPr>
              <a:t>да</a:t>
            </a:r>
            <a:r>
              <a:rPr sz="1400" b="1" spc="-20" dirty="0">
                <a:solidFill>
                  <a:srgbClr val="161645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ель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80438" y="3617214"/>
            <a:ext cx="352425" cy="266700"/>
          </a:xfrm>
          <a:custGeom>
            <a:avLst/>
            <a:gdLst/>
            <a:ahLst/>
            <a:cxnLst/>
            <a:rect l="l" t="t" r="r" b="b"/>
            <a:pathLst>
              <a:path w="352425" h="266700">
                <a:moveTo>
                  <a:pt x="218694" y="0"/>
                </a:moveTo>
                <a:lnTo>
                  <a:pt x="218694" y="115443"/>
                </a:lnTo>
                <a:lnTo>
                  <a:pt x="0" y="115443"/>
                </a:lnTo>
                <a:lnTo>
                  <a:pt x="0" y="151256"/>
                </a:lnTo>
                <a:lnTo>
                  <a:pt x="218694" y="151256"/>
                </a:lnTo>
                <a:lnTo>
                  <a:pt x="218694" y="266700"/>
                </a:lnTo>
                <a:lnTo>
                  <a:pt x="352044" y="133350"/>
                </a:lnTo>
                <a:lnTo>
                  <a:pt x="2186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0438" y="3617214"/>
            <a:ext cx="352425" cy="266700"/>
          </a:xfrm>
          <a:custGeom>
            <a:avLst/>
            <a:gdLst/>
            <a:ahLst/>
            <a:cxnLst/>
            <a:rect l="l" t="t" r="r" b="b"/>
            <a:pathLst>
              <a:path w="352425" h="266700">
                <a:moveTo>
                  <a:pt x="0" y="115443"/>
                </a:moveTo>
                <a:lnTo>
                  <a:pt x="218694" y="115443"/>
                </a:lnTo>
                <a:lnTo>
                  <a:pt x="218694" y="0"/>
                </a:lnTo>
                <a:lnTo>
                  <a:pt x="352044" y="133350"/>
                </a:lnTo>
                <a:lnTo>
                  <a:pt x="218694" y="266700"/>
                </a:lnTo>
                <a:lnTo>
                  <a:pt x="218694" y="151256"/>
                </a:lnTo>
                <a:lnTo>
                  <a:pt x="0" y="151256"/>
                </a:lnTo>
                <a:lnTo>
                  <a:pt x="0" y="115443"/>
                </a:lnTo>
                <a:close/>
              </a:path>
            </a:pathLst>
          </a:custGeom>
          <a:ln w="25907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786" y="1492758"/>
            <a:ext cx="1632585" cy="577850"/>
          </a:xfrm>
          <a:custGeom>
            <a:avLst/>
            <a:gdLst/>
            <a:ahLst/>
            <a:cxnLst/>
            <a:rect l="l" t="t" r="r" b="b"/>
            <a:pathLst>
              <a:path w="1632585" h="577850">
                <a:moveTo>
                  <a:pt x="0" y="96265"/>
                </a:moveTo>
                <a:lnTo>
                  <a:pt x="37469" y="88707"/>
                </a:lnTo>
                <a:lnTo>
                  <a:pt x="68068" y="68087"/>
                </a:lnTo>
                <a:lnTo>
                  <a:pt x="88700" y="37490"/>
                </a:lnTo>
                <a:lnTo>
                  <a:pt x="96266" y="0"/>
                </a:lnTo>
                <a:lnTo>
                  <a:pt x="1535938" y="0"/>
                </a:lnTo>
                <a:lnTo>
                  <a:pt x="1543496" y="37490"/>
                </a:lnTo>
                <a:lnTo>
                  <a:pt x="1564116" y="68087"/>
                </a:lnTo>
                <a:lnTo>
                  <a:pt x="1594713" y="88707"/>
                </a:lnTo>
                <a:lnTo>
                  <a:pt x="1632203" y="96265"/>
                </a:lnTo>
                <a:lnTo>
                  <a:pt x="1632203" y="481329"/>
                </a:lnTo>
                <a:lnTo>
                  <a:pt x="1594713" y="488888"/>
                </a:lnTo>
                <a:lnTo>
                  <a:pt x="1564116" y="509508"/>
                </a:lnTo>
                <a:lnTo>
                  <a:pt x="1543496" y="540105"/>
                </a:lnTo>
                <a:lnTo>
                  <a:pt x="1535938" y="577595"/>
                </a:lnTo>
                <a:lnTo>
                  <a:pt x="96266" y="577595"/>
                </a:lnTo>
                <a:lnTo>
                  <a:pt x="88700" y="540105"/>
                </a:lnTo>
                <a:lnTo>
                  <a:pt x="68068" y="509508"/>
                </a:lnTo>
                <a:lnTo>
                  <a:pt x="37469" y="488888"/>
                </a:lnTo>
                <a:lnTo>
                  <a:pt x="0" y="481329"/>
                </a:lnTo>
                <a:lnTo>
                  <a:pt x="0" y="96265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6887" y="1656080"/>
            <a:ext cx="7219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61645"/>
                </a:solidFill>
                <a:latin typeface="Arial"/>
                <a:cs typeface="Arial"/>
              </a:rPr>
              <a:t>Педагог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57577" y="1648205"/>
            <a:ext cx="353695" cy="266700"/>
          </a:xfrm>
          <a:custGeom>
            <a:avLst/>
            <a:gdLst/>
            <a:ahLst/>
            <a:cxnLst/>
            <a:rect l="l" t="t" r="r" b="b"/>
            <a:pathLst>
              <a:path w="353694" h="266700">
                <a:moveTo>
                  <a:pt x="220218" y="0"/>
                </a:moveTo>
                <a:lnTo>
                  <a:pt x="220218" y="115443"/>
                </a:lnTo>
                <a:lnTo>
                  <a:pt x="0" y="115443"/>
                </a:lnTo>
                <a:lnTo>
                  <a:pt x="0" y="151257"/>
                </a:lnTo>
                <a:lnTo>
                  <a:pt x="220218" y="151257"/>
                </a:lnTo>
                <a:lnTo>
                  <a:pt x="220218" y="266700"/>
                </a:lnTo>
                <a:lnTo>
                  <a:pt x="353568" y="133350"/>
                </a:lnTo>
                <a:lnTo>
                  <a:pt x="22021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57577" y="1648205"/>
            <a:ext cx="353695" cy="266700"/>
          </a:xfrm>
          <a:custGeom>
            <a:avLst/>
            <a:gdLst/>
            <a:ahLst/>
            <a:cxnLst/>
            <a:rect l="l" t="t" r="r" b="b"/>
            <a:pathLst>
              <a:path w="353694" h="266700">
                <a:moveTo>
                  <a:pt x="0" y="115443"/>
                </a:moveTo>
                <a:lnTo>
                  <a:pt x="220218" y="115443"/>
                </a:lnTo>
                <a:lnTo>
                  <a:pt x="220218" y="0"/>
                </a:lnTo>
                <a:lnTo>
                  <a:pt x="353568" y="133350"/>
                </a:lnTo>
                <a:lnTo>
                  <a:pt x="220218" y="266700"/>
                </a:lnTo>
                <a:lnTo>
                  <a:pt x="220218" y="151257"/>
                </a:lnTo>
                <a:lnTo>
                  <a:pt x="0" y="151257"/>
                </a:lnTo>
                <a:lnTo>
                  <a:pt x="0" y="115443"/>
                </a:lnTo>
                <a:close/>
              </a:path>
            </a:pathLst>
          </a:custGeom>
          <a:ln w="25907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93635" y="3037332"/>
            <a:ext cx="71627" cy="167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39356" y="4296155"/>
            <a:ext cx="89916" cy="150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62755" y="5137403"/>
            <a:ext cx="82295" cy="243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1235" y="5134355"/>
            <a:ext cx="82295" cy="243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25228" y="5155691"/>
            <a:ext cx="82296" cy="243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7" rIns="0" bIns="0" rtlCol="0">
            <a:spAutoFit/>
          </a:bodyPr>
          <a:lstStyle/>
          <a:p>
            <a:pPr marL="69659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Реализация </a:t>
            </a:r>
            <a:r>
              <a:rPr dirty="0"/>
              <a:t>НП</a:t>
            </a:r>
            <a:r>
              <a:rPr spc="-10" dirty="0"/>
              <a:t> </a:t>
            </a:r>
            <a:r>
              <a:rPr spc="-5" dirty="0"/>
              <a:t>«Образование»</a:t>
            </a:r>
          </a:p>
          <a:p>
            <a:pPr marL="699770" algn="ctr">
              <a:lnSpc>
                <a:spcPct val="100000"/>
              </a:lnSpc>
              <a:spcBef>
                <a:spcPts val="5"/>
              </a:spcBef>
            </a:pPr>
            <a:r>
              <a:rPr i="1" dirty="0">
                <a:latin typeface="Times New Roman"/>
                <a:cs typeface="Times New Roman"/>
              </a:rPr>
              <a:t>РП «Учитель</a:t>
            </a:r>
            <a:r>
              <a:rPr i="1" spc="-2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будущего»</a:t>
            </a:r>
          </a:p>
        </p:txBody>
      </p:sp>
      <p:sp>
        <p:nvSpPr>
          <p:cNvPr id="31" name="object 31"/>
          <p:cNvSpPr/>
          <p:nvPr/>
        </p:nvSpPr>
        <p:spPr>
          <a:xfrm>
            <a:off x="3012948" y="1092720"/>
            <a:ext cx="7977378" cy="4015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113277" y="1134618"/>
            <a:ext cx="77609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Новые подходы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в организации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повышения квалификации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педагогических</a:t>
            </a:r>
            <a:r>
              <a:rPr sz="1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работников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674" y="1136650"/>
            <a:ext cx="11329035" cy="6337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05765" marR="5080" indent="-393700">
              <a:lnSpc>
                <a:spcPts val="2270"/>
              </a:lnSpc>
              <a:spcBef>
                <a:spcPts val="380"/>
              </a:spcBef>
            </a:pPr>
            <a:r>
              <a:rPr sz="2100" spc="-5" dirty="0">
                <a:latin typeface="Arial"/>
                <a:cs typeface="Arial"/>
              </a:rPr>
              <a:t>(пример </a:t>
            </a:r>
            <a:r>
              <a:rPr sz="2100" spc="-10" dirty="0">
                <a:latin typeface="Arial"/>
                <a:cs typeface="Arial"/>
              </a:rPr>
              <a:t>индивидуального </a:t>
            </a:r>
            <a:r>
              <a:rPr sz="2100" spc="-25" dirty="0">
                <a:latin typeface="Arial"/>
                <a:cs typeface="Arial"/>
              </a:rPr>
              <a:t>образовательного </a:t>
            </a:r>
            <a:r>
              <a:rPr sz="2100" spc="-15" dirty="0">
                <a:latin typeface="Arial"/>
                <a:cs typeface="Arial"/>
              </a:rPr>
              <a:t>маршрута </a:t>
            </a:r>
            <a:r>
              <a:rPr sz="2100" spc="-5" dirty="0">
                <a:latin typeface="Arial"/>
                <a:cs typeface="Arial"/>
              </a:rPr>
              <a:t>на </a:t>
            </a:r>
            <a:r>
              <a:rPr sz="2100" spc="-10" dirty="0">
                <a:latin typeface="Arial"/>
                <a:cs typeface="Arial"/>
              </a:rPr>
              <a:t>основе </a:t>
            </a:r>
            <a:r>
              <a:rPr sz="2100" spc="-45" dirty="0">
                <a:latin typeface="Arial"/>
                <a:cs typeface="Arial"/>
              </a:rPr>
              <a:t>результатов </a:t>
            </a:r>
            <a:r>
              <a:rPr sz="2100" spc="-5" dirty="0">
                <a:latin typeface="Arial"/>
                <a:cs typeface="Arial"/>
              </a:rPr>
              <a:t>диагностики  </a:t>
            </a:r>
            <a:r>
              <a:rPr sz="2100" dirty="0">
                <a:latin typeface="Arial"/>
                <a:cs typeface="Arial"/>
              </a:rPr>
              <a:t>профессиональных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дефицитов)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9457" y="1919477"/>
            <a:ext cx="1736089" cy="733425"/>
          </a:xfrm>
          <a:prstGeom prst="rect">
            <a:avLst/>
          </a:prstGeom>
          <a:solidFill>
            <a:srgbClr val="4F81BC"/>
          </a:solidFill>
          <a:ln w="25907">
            <a:solidFill>
              <a:srgbClr val="87A2A6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256540" marR="220979" indent="324485">
              <a:lnSpc>
                <a:spcPct val="100000"/>
              </a:lnSpc>
              <a:spcBef>
                <a:spcPts val="919"/>
              </a:spcBef>
            </a:pPr>
            <a:r>
              <a:rPr sz="1400" dirty="0">
                <a:latin typeface="Arial"/>
                <a:cs typeface="Arial"/>
              </a:rPr>
              <a:t>Петров  Пётр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Петрович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4715" y="2802635"/>
            <a:ext cx="5077968" cy="1476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672" y="4351020"/>
            <a:ext cx="5077968" cy="185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6559" y="1577339"/>
            <a:ext cx="5247132" cy="1754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39561" y="2268473"/>
            <a:ext cx="914400" cy="914400"/>
          </a:xfrm>
          <a:prstGeom prst="rect">
            <a:avLst/>
          </a:prstGeom>
          <a:solidFill>
            <a:srgbClr val="4F81BC"/>
          </a:solidFill>
          <a:ln w="25907">
            <a:solidFill>
              <a:srgbClr val="87A2A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985"/>
              </a:spcBef>
            </a:pPr>
            <a:r>
              <a:rPr sz="1400" spc="-5" dirty="0">
                <a:latin typeface="Arial"/>
                <a:cs typeface="Arial"/>
              </a:rPr>
              <a:t>2020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год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9514" y="3435858"/>
            <a:ext cx="5273040" cy="2767965"/>
          </a:xfrm>
          <a:prstGeom prst="rect">
            <a:avLst/>
          </a:prstGeom>
          <a:ln w="25907">
            <a:solidFill>
              <a:srgbClr val="87A2A6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В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таблице представлены формы непрерывного</a:t>
            </a:r>
            <a:r>
              <a:rPr sz="1200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повышения</a:t>
            </a:r>
            <a:endParaRPr sz="1200">
              <a:latin typeface="Arial"/>
              <a:cs typeface="Arial"/>
            </a:endParaRPr>
          </a:p>
          <a:p>
            <a:pPr marL="99695" marR="548640">
              <a:lnSpc>
                <a:spcPct val="100000"/>
              </a:lnSpc>
            </a:pP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профессионального мастерства,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которые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помогут вам устранить  проф.дефициты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в рамках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определенной проф.компетенции.</a:t>
            </a:r>
            <a:r>
              <a:rPr sz="12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Вы</a:t>
            </a:r>
            <a:endParaRPr sz="1200">
              <a:latin typeface="Arial"/>
              <a:cs typeface="Arial"/>
            </a:endParaRPr>
          </a:p>
          <a:p>
            <a:pPr marL="99695" marR="209550">
              <a:lnSpc>
                <a:spcPct val="100000"/>
              </a:lnSpc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сможете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планировать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свое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проф.развитие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в форматах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непрерывного  образования</a:t>
            </a:r>
            <a:endParaRPr sz="1200">
              <a:latin typeface="Arial"/>
              <a:cs typeface="Arial"/>
            </a:endParaRPr>
          </a:p>
          <a:p>
            <a:pPr marL="279400" marR="414020" indent="-180340">
              <a:lnSpc>
                <a:spcPts val="1680"/>
              </a:lnSpc>
              <a:spcBef>
                <a:spcPts val="50"/>
              </a:spcBef>
              <a:buClr>
                <a:srgbClr val="006FC0"/>
              </a:buClr>
              <a:buAutoNum type="arabicPeriod"/>
              <a:tabLst>
                <a:tab pos="280035" algn="l"/>
              </a:tabLst>
            </a:pP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Программа 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ДПО «Информационно-коммуникационные  технологии 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на 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уроке русского</a:t>
            </a:r>
            <a:r>
              <a:rPr sz="14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языка».</a:t>
            </a:r>
            <a:endParaRPr sz="1400">
              <a:latin typeface="Arial"/>
              <a:cs typeface="Arial"/>
            </a:endParaRPr>
          </a:p>
          <a:p>
            <a:pPr marL="279400" marR="116205" indent="-180340">
              <a:lnSpc>
                <a:spcPts val="1680"/>
              </a:lnSpc>
              <a:buClr>
                <a:srgbClr val="006FC0"/>
              </a:buClr>
              <a:buAutoNum type="arabicPeriod"/>
              <a:tabLst>
                <a:tab pos="280035" algn="l"/>
              </a:tabLst>
            </a:pP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Фестиваль педагогических идей. Секция «Трансформация  ЦОС».</a:t>
            </a:r>
            <a:endParaRPr sz="1400">
              <a:latin typeface="Arial"/>
              <a:cs typeface="Arial"/>
            </a:endParaRPr>
          </a:p>
          <a:p>
            <a:pPr marL="279400" indent="-180340">
              <a:lnSpc>
                <a:spcPts val="1625"/>
              </a:lnSpc>
              <a:buClr>
                <a:srgbClr val="006FC0"/>
              </a:buClr>
              <a:buAutoNum type="arabicPeriod"/>
              <a:tabLst>
                <a:tab pos="280035" algn="l"/>
              </a:tabLst>
            </a:pP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Мастер-классы по развитию</a:t>
            </a:r>
            <a:r>
              <a:rPr sz="14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ИКТ-компетентности</a:t>
            </a:r>
            <a:endParaRPr sz="140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</a:pP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учителей 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Центре.</a:t>
            </a:r>
            <a:endParaRPr sz="1400">
              <a:latin typeface="Arial"/>
              <a:cs typeface="Arial"/>
            </a:endParaRPr>
          </a:p>
          <a:p>
            <a:pPr marL="279400" marR="518795" indent="-180340">
              <a:lnSpc>
                <a:spcPct val="100000"/>
              </a:lnSpc>
              <a:buClr>
                <a:srgbClr val="006FC0"/>
              </a:buClr>
              <a:buAutoNum type="arabicPeriod" startAt="4"/>
              <a:tabLst>
                <a:tab pos="280035" algn="l"/>
              </a:tabLst>
            </a:pP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Просмотр открытых 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уроков по использованию 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ИКТ на  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уроке 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на 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стажировочной площадке</a:t>
            </a:r>
            <a:r>
              <a:rPr sz="14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Центра.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1273" y="4363973"/>
            <a:ext cx="914400" cy="914400"/>
          </a:xfrm>
          <a:prstGeom prst="rect">
            <a:avLst/>
          </a:prstGeom>
          <a:solidFill>
            <a:srgbClr val="4F81BC"/>
          </a:solidFill>
          <a:ln w="25907">
            <a:solidFill>
              <a:srgbClr val="87A2A6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97485" marR="93980" indent="-9779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2021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год  </a:t>
            </a:r>
            <a:r>
              <a:rPr sz="1400" spc="-5" dirty="0">
                <a:latin typeface="Arial"/>
                <a:cs typeface="Arial"/>
              </a:rPr>
              <a:t>(план)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62343" y="2639567"/>
            <a:ext cx="217931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41007" y="4721352"/>
            <a:ext cx="217931" cy="71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91839" y="143967"/>
            <a:ext cx="43586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Реализация </a:t>
            </a:r>
            <a:r>
              <a:rPr dirty="0"/>
              <a:t>НП</a:t>
            </a:r>
            <a:r>
              <a:rPr spc="-10" dirty="0"/>
              <a:t> </a:t>
            </a:r>
            <a:r>
              <a:rPr spc="-5" dirty="0"/>
              <a:t>«Образование»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i="1" dirty="0">
                <a:latin typeface="Times New Roman"/>
                <a:cs typeface="Times New Roman"/>
              </a:rPr>
              <a:t>РП «Учитель</a:t>
            </a:r>
            <a:r>
              <a:rPr i="1" spc="-2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будущего»</a:t>
            </a:r>
          </a:p>
        </p:txBody>
      </p:sp>
      <p:sp>
        <p:nvSpPr>
          <p:cNvPr id="13" name="object 13"/>
          <p:cNvSpPr/>
          <p:nvPr/>
        </p:nvSpPr>
        <p:spPr>
          <a:xfrm>
            <a:off x="11295888" y="2580132"/>
            <a:ext cx="6096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2867" y="341503"/>
            <a:ext cx="6052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Показатели </a:t>
            </a:r>
            <a:r>
              <a:rPr spc="-5" dirty="0"/>
              <a:t>реализации </a:t>
            </a:r>
            <a:r>
              <a:rPr dirty="0"/>
              <a:t>НП</a:t>
            </a:r>
            <a:r>
              <a:rPr spc="-20" dirty="0"/>
              <a:t> </a:t>
            </a:r>
            <a:r>
              <a:rPr spc="-5" dirty="0"/>
              <a:t>«Образование»</a:t>
            </a:r>
          </a:p>
          <a:p>
            <a:pPr marL="1270" algn="ctr">
              <a:lnSpc>
                <a:spcPct val="100000"/>
              </a:lnSpc>
            </a:pPr>
            <a:r>
              <a:rPr i="1" dirty="0">
                <a:latin typeface="Times New Roman"/>
                <a:cs typeface="Times New Roman"/>
              </a:rPr>
              <a:t>РП </a:t>
            </a:r>
            <a:r>
              <a:rPr i="1" spc="-5" dirty="0">
                <a:latin typeface="Times New Roman"/>
                <a:cs typeface="Times New Roman"/>
              </a:rPr>
              <a:t>«Молодые</a:t>
            </a:r>
            <a:r>
              <a:rPr i="1" spc="-2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профессионалы»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1016" y="2407667"/>
          <a:ext cx="11477622" cy="2665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84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70180" marR="161925" indent="1657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Задачи 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400" b="1" spc="-9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достижения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128">
                <a:tc>
                  <a:txBody>
                    <a:bodyPr/>
                    <a:lstStyle/>
                    <a:p>
                      <a:pPr marL="54610" marR="12172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Численность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граждан,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охваченных деятельностью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центра  опережающей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профессиональной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подготовки, </a:t>
                      </a:r>
                      <a:r>
                        <a:rPr sz="1600" b="1" i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тыс. чел. 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(новый</a:t>
                      </a:r>
                      <a:r>
                        <a:rPr sz="16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показатель)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5024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создан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74015" marR="361950" indent="4635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Центр опережающей 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профессиональной</a:t>
                      </a:r>
                      <a:r>
                        <a:rPr sz="16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подготовки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146810">
                        <a:lnSpc>
                          <a:spcPct val="100000"/>
                        </a:lnSpc>
                      </a:pPr>
                      <a:r>
                        <a:rPr sz="1600" u="sng" spc="-5" dirty="0">
                          <a:solidFill>
                            <a:srgbClr val="009999"/>
                          </a:solidFill>
                          <a:uFill>
                            <a:solidFill>
                              <a:srgbClr val="009999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http://copp63.ru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76280" y="5294376"/>
            <a:ext cx="2602414" cy="1149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52459" y="685800"/>
            <a:ext cx="3776472" cy="1324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149" rIns="0" bIns="0" rtlCol="0">
            <a:spAutoFit/>
          </a:bodyPr>
          <a:lstStyle/>
          <a:p>
            <a:pPr marL="111315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Показатели </a:t>
            </a:r>
            <a:r>
              <a:rPr spc="-5" dirty="0"/>
              <a:t>реализации </a:t>
            </a:r>
            <a:r>
              <a:rPr dirty="0"/>
              <a:t>НП</a:t>
            </a:r>
            <a:r>
              <a:rPr spc="-20" dirty="0"/>
              <a:t> </a:t>
            </a:r>
            <a:r>
              <a:rPr spc="-5" dirty="0"/>
              <a:t>«Образование»</a:t>
            </a:r>
          </a:p>
          <a:p>
            <a:pPr marL="1115060" algn="ctr">
              <a:lnSpc>
                <a:spcPct val="100000"/>
              </a:lnSpc>
            </a:pPr>
            <a:r>
              <a:rPr i="1" dirty="0">
                <a:latin typeface="Times New Roman"/>
                <a:cs typeface="Times New Roman"/>
              </a:rPr>
              <a:t>РП </a:t>
            </a:r>
            <a:r>
              <a:rPr i="1" spc="-5" dirty="0">
                <a:latin typeface="Times New Roman"/>
                <a:cs typeface="Times New Roman"/>
              </a:rPr>
              <a:t>«Социальная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активность»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2077" y="915288"/>
          <a:ext cx="11532869" cy="4836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1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Задачи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 2021</a:t>
                      </a:r>
                      <a:r>
                        <a:rPr sz="16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достижения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71755" marR="732790">
                        <a:lnSpc>
                          <a:spcPts val="1920"/>
                        </a:lnSpc>
                        <a:spcBef>
                          <a:spcPts val="15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Численность обучающихся, вовлеченных в деятельность 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общественных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объединений на базе образовательных  организаций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общего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образования, среднего и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высшего 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профессионального образования, накопительным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итогом,  </a:t>
                      </a:r>
                      <a:r>
                        <a:rPr sz="1600" b="1" i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600" b="1" i="1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чел.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140,0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140,0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528320" algn="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0330" marR="26034" indent="-6286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ПОК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ЗАТЕ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Ь  ИСКЛЮЧЕН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135">
                <a:tc>
                  <a:txBody>
                    <a:bodyPr/>
                    <a:lstStyle/>
                    <a:p>
                      <a:pPr marL="71755">
                        <a:lnSpc>
                          <a:spcPts val="1875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Общая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численность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граждан,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вовлечённых</a:t>
                      </a:r>
                      <a:r>
                        <a:rPr sz="1600" b="1" spc="1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центрами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755" marR="18796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(сообществами, объединениями) поддержки добровольчества  (волонтёрства) на базе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ОО,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некоммерческих организаций, гос. и  мун. учреждений, в добровольческую</a:t>
                      </a:r>
                      <a:r>
                        <a:rPr sz="1600" b="1" spc="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(волонтёрскую)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деятельность,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ts val="1860"/>
                        </a:lnSpc>
                      </a:pPr>
                      <a:r>
                        <a:rPr sz="1600" b="1" i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600" b="1" i="1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чел.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104,0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104,0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28320" algn="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830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134,242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01">
                <a:tc>
                  <a:txBody>
                    <a:bodyPr/>
                    <a:lstStyle/>
                    <a:p>
                      <a:pPr marL="71755" marR="36195">
                        <a:lnSpc>
                          <a:spcPts val="1920"/>
                        </a:lnSpc>
                        <a:spcBef>
                          <a:spcPts val="20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Доля молодежи, задействованной в мероприятиях по вовлечению  в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творческую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деятельность,</a:t>
                      </a:r>
                      <a:r>
                        <a:rPr sz="1600" b="1" spc="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33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33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28320" algn="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335" marR="2540" indent="1333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ПОК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ЗАТЕ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  И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КЛЮ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ЧЕНЫ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67">
                <a:tc>
                  <a:txBody>
                    <a:bodyPr/>
                    <a:lstStyle/>
                    <a:p>
                      <a:pPr marL="71755">
                        <a:lnSpc>
                          <a:spcPts val="1875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студентов,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вовлеченных в клубное студенческое</a:t>
                      </a:r>
                      <a:r>
                        <a:rPr sz="1600" b="1" spc="1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движение,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ts val="1864"/>
                        </a:lnSpc>
                      </a:pP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8320" algn="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897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Показатели </a:t>
            </a:r>
            <a:r>
              <a:rPr spc="-5" dirty="0"/>
              <a:t>реализации </a:t>
            </a:r>
            <a:r>
              <a:rPr dirty="0"/>
              <a:t>НП</a:t>
            </a:r>
            <a:r>
              <a:rPr spc="-20" dirty="0"/>
              <a:t> </a:t>
            </a:r>
            <a:r>
              <a:rPr spc="-5" dirty="0"/>
              <a:t>«Образование»</a:t>
            </a:r>
          </a:p>
          <a:p>
            <a:pPr marL="690245" algn="ctr">
              <a:lnSpc>
                <a:spcPct val="100000"/>
              </a:lnSpc>
            </a:pPr>
            <a:r>
              <a:rPr i="1" dirty="0">
                <a:latin typeface="Times New Roman"/>
                <a:cs typeface="Times New Roman"/>
              </a:rPr>
              <a:t>РП «Патриотическое</a:t>
            </a:r>
            <a:r>
              <a:rPr i="1" spc="-5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воспитание»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5320" y="1134744"/>
          <a:ext cx="11380469" cy="5089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1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Результаты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Задачи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40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Содержательные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изменения в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760" marR="104775" indent="-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дос</a:t>
                      </a:r>
                      <a:r>
                        <a:rPr sz="1400" b="1" spc="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572">
                <a:tc>
                  <a:txBody>
                    <a:bodyPr/>
                    <a:lstStyle/>
                    <a:p>
                      <a:pPr marL="71755" marR="269240">
                        <a:lnSpc>
                          <a:spcPts val="1920"/>
                        </a:lnSpc>
                        <a:spcBef>
                          <a:spcPts val="15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Обеспечено увеличение численности 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молодежи в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возрасте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30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лет, 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вовлеченных в социально</a:t>
                      </a:r>
                      <a:r>
                        <a:rPr sz="1600" b="1" spc="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активную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755" marR="172085">
                        <a:lnSpc>
                          <a:spcPts val="192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через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увеличение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охвата  патриотическими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проектами,</a:t>
                      </a:r>
                      <a:r>
                        <a:rPr sz="1600" b="1" spc="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тыс.чел.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75"/>
                        </a:lnSpc>
                      </a:pPr>
                      <a:r>
                        <a:rPr sz="1600" b="1" dirty="0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168,0</a:t>
                      </a:r>
                      <a:r>
                        <a:rPr sz="1600" b="1" spc="-40" dirty="0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чел.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79070" marR="84455" indent="88265" algn="just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Тип результата: проведение массовых  мероприятий.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80975" marR="83185" algn="just">
                        <a:lnSpc>
                          <a:spcPct val="100000"/>
                        </a:lnSpc>
                        <a:tabLst>
                          <a:tab pos="2567305" algn="l"/>
                        </a:tabLst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Необходимо обеспечить ежегодное  увеличение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охвата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 и молодёжи в  возрасте до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30 </a:t>
                      </a:r>
                      <a:r>
                        <a:rPr sz="16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лет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социально активными 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мер</a:t>
                      </a:r>
                      <a:r>
                        <a:rPr sz="16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6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ями	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тиче</a:t>
                      </a:r>
                      <a:r>
                        <a:rPr sz="16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направленности.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7165">
                <a:tc>
                  <a:txBody>
                    <a:bodyPr/>
                    <a:lstStyle/>
                    <a:p>
                      <a:pPr marL="71755" marR="45720">
                        <a:lnSpc>
                          <a:spcPts val="1920"/>
                        </a:lnSpc>
                        <a:spcBef>
                          <a:spcPts val="20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Создание условий для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развития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системы  межпоколенческого взаимодействия и  обеспечения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преемственности 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поколений, поддержки</a:t>
                      </a:r>
                      <a:r>
                        <a:rPr sz="1600" b="1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общественных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755" marR="271145">
                        <a:lnSpc>
                          <a:spcPts val="192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инициатив и проектов, направленных  на гражданское и</a:t>
                      </a:r>
                      <a:r>
                        <a:rPr sz="1600" b="1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патриотическое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ts val="1855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воспитание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молодежи, </a:t>
                      </a:r>
                      <a:r>
                        <a:rPr sz="1600" b="1" i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600" b="1" i="1" spc="10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чел.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sz="1600" b="1" spc="-5" dirty="0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6,29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164963" y="804799"/>
            <a:ext cx="25514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(НОВЫЙ ПРОЕКТ </a:t>
            </a:r>
            <a:r>
              <a:rPr sz="1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 2021 </a:t>
            </a: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sz="14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1965" y="346328"/>
            <a:ext cx="2753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Иные</a:t>
            </a:r>
            <a:r>
              <a:rPr spc="-85" dirty="0"/>
              <a:t> </a:t>
            </a:r>
            <a:r>
              <a:rPr spc="-5" dirty="0"/>
              <a:t>показатели…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8065" y="1060450"/>
          <a:ext cx="11346177" cy="402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6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1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4775" marR="94615" indent="1873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Задачи 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 2021</a:t>
                      </a:r>
                      <a:r>
                        <a:rPr sz="1600" b="1" spc="-7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310" marR="185420" indent="-1270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600" b="1" spc="-8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дости- 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жения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749">
                <a:tc>
                  <a:txBody>
                    <a:bodyPr/>
                    <a:lstStyle/>
                    <a:p>
                      <a:pPr marL="71755">
                        <a:lnSpc>
                          <a:spcPts val="187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Референтное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значение средней заработной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платы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b="1" spc="1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отношении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педагогических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работников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общеобразовательных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организаций,</a:t>
                      </a:r>
                      <a:r>
                        <a:rPr sz="1600" b="1" spc="114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3147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788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Достичь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размера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средней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заработной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платы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1770" marR="182880" algn="ctr">
                        <a:lnSpc>
                          <a:spcPct val="10000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работников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каждому  образовательному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6364" marR="117475" indent="190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учреждению –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личная 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ответственность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каждого 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руководителя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33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452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71755" marR="608965">
                        <a:lnSpc>
                          <a:spcPts val="1920"/>
                        </a:lnSpc>
                        <a:spcBef>
                          <a:spcPts val="15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Референтное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значение средней заработной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платы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отношении  педагогических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работников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учреждений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дополнительного  образования,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3147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706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943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71755" marR="608965">
                        <a:lnSpc>
                          <a:spcPts val="1920"/>
                        </a:lnSpc>
                        <a:spcBef>
                          <a:spcPts val="20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Референтное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значение средней заработной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платы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отношении  педагогических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работников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учреждений профессионального 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образования,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3147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33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382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33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814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980">
                <a:tc>
                  <a:txBody>
                    <a:bodyPr/>
                    <a:lstStyle/>
                    <a:p>
                      <a:pPr marL="71755">
                        <a:lnSpc>
                          <a:spcPts val="1875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Референтное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значение средней заработной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платы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b="1" spc="1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отношении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педагогических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работников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учреждений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1600" b="1" spc="9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образования,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ts val="1860"/>
                        </a:lnSpc>
                      </a:pPr>
                      <a:r>
                        <a:rPr sz="1600" b="1" i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600" b="1" spc="-15" dirty="0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023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r>
                        <a:rPr sz="1600" b="1" spc="-15" dirty="0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342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192" rIns="0" bIns="0" rtlCol="0">
            <a:spAutoFit/>
          </a:bodyPr>
          <a:lstStyle/>
          <a:p>
            <a:pPr marL="57404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Динамика </a:t>
            </a:r>
            <a:r>
              <a:rPr spc="-35" dirty="0"/>
              <a:t>расходов </a:t>
            </a:r>
            <a:r>
              <a:rPr spc="-20" dirty="0"/>
              <a:t>областного</a:t>
            </a:r>
            <a:r>
              <a:rPr spc="70" dirty="0"/>
              <a:t> </a:t>
            </a:r>
            <a:r>
              <a:rPr spc="-25" dirty="0"/>
              <a:t>бюджета</a:t>
            </a:r>
          </a:p>
          <a:p>
            <a:pPr marL="57531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по </a:t>
            </a:r>
            <a:r>
              <a:rPr spc="-10" dirty="0"/>
              <a:t>отрасли «Образование» </a:t>
            </a:r>
            <a:r>
              <a:rPr dirty="0"/>
              <a:t>(млн.</a:t>
            </a:r>
            <a:r>
              <a:rPr spc="55" dirty="0"/>
              <a:t> </a:t>
            </a:r>
            <a:r>
              <a:rPr spc="-20" dirty="0"/>
              <a:t>руб.)</a:t>
            </a:r>
          </a:p>
        </p:txBody>
      </p:sp>
      <p:sp>
        <p:nvSpPr>
          <p:cNvPr id="3" name="object 3"/>
          <p:cNvSpPr/>
          <p:nvPr/>
        </p:nvSpPr>
        <p:spPr>
          <a:xfrm>
            <a:off x="2404872" y="4242815"/>
            <a:ext cx="1800225" cy="1308100"/>
          </a:xfrm>
          <a:custGeom>
            <a:avLst/>
            <a:gdLst/>
            <a:ahLst/>
            <a:cxnLst/>
            <a:rect l="l" t="t" r="r" b="b"/>
            <a:pathLst>
              <a:path w="1800225" h="1308100">
                <a:moveTo>
                  <a:pt x="1799843" y="0"/>
                </a:moveTo>
                <a:lnTo>
                  <a:pt x="0" y="0"/>
                </a:lnTo>
                <a:lnTo>
                  <a:pt x="0" y="1307591"/>
                </a:lnTo>
                <a:lnTo>
                  <a:pt x="1799843" y="1307591"/>
                </a:lnTo>
                <a:lnTo>
                  <a:pt x="179984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4979" y="2667000"/>
            <a:ext cx="1800225" cy="2883535"/>
          </a:xfrm>
          <a:custGeom>
            <a:avLst/>
            <a:gdLst/>
            <a:ahLst/>
            <a:cxnLst/>
            <a:rect l="l" t="t" r="r" b="b"/>
            <a:pathLst>
              <a:path w="1800225" h="2883535">
                <a:moveTo>
                  <a:pt x="1799844" y="0"/>
                </a:moveTo>
                <a:lnTo>
                  <a:pt x="0" y="0"/>
                </a:lnTo>
                <a:lnTo>
                  <a:pt x="0" y="2883408"/>
                </a:lnTo>
                <a:lnTo>
                  <a:pt x="1799844" y="2883408"/>
                </a:lnTo>
                <a:lnTo>
                  <a:pt x="179984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5088" y="2049779"/>
            <a:ext cx="1800225" cy="3500754"/>
          </a:xfrm>
          <a:custGeom>
            <a:avLst/>
            <a:gdLst/>
            <a:ahLst/>
            <a:cxnLst/>
            <a:rect l="l" t="t" r="r" b="b"/>
            <a:pathLst>
              <a:path w="1800225" h="3500754">
                <a:moveTo>
                  <a:pt x="1799843" y="0"/>
                </a:moveTo>
                <a:lnTo>
                  <a:pt x="0" y="0"/>
                </a:lnTo>
                <a:lnTo>
                  <a:pt x="0" y="3500628"/>
                </a:lnTo>
                <a:lnTo>
                  <a:pt x="1799843" y="3500628"/>
                </a:lnTo>
                <a:lnTo>
                  <a:pt x="179984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9739" y="1714500"/>
            <a:ext cx="0" cy="3836035"/>
          </a:xfrm>
          <a:custGeom>
            <a:avLst/>
            <a:gdLst/>
            <a:ahLst/>
            <a:cxnLst/>
            <a:rect l="l" t="t" r="r" b="b"/>
            <a:pathLst>
              <a:path h="3836035">
                <a:moveTo>
                  <a:pt x="0" y="383590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9739" y="5550408"/>
            <a:ext cx="9450705" cy="0"/>
          </a:xfrm>
          <a:custGeom>
            <a:avLst/>
            <a:gdLst/>
            <a:ahLst/>
            <a:cxnLst/>
            <a:rect l="l" t="t" r="r" b="b"/>
            <a:pathLst>
              <a:path w="9450705">
                <a:moveTo>
                  <a:pt x="0" y="0"/>
                </a:moveTo>
                <a:lnTo>
                  <a:pt x="94503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01136" y="3848861"/>
            <a:ext cx="8553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35704,1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7138" y="2236977"/>
            <a:ext cx="8553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37759,9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07500" y="1732914"/>
            <a:ext cx="8553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38562,8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4510" y="5650483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2019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4998" y="5650483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2020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07856" y="5659628"/>
            <a:ext cx="119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2021</a:t>
            </a:r>
            <a:r>
              <a:rPr sz="1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(план)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3172" y="196088"/>
            <a:ext cx="6455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Доля </a:t>
            </a:r>
            <a:r>
              <a:rPr sz="2400" b="1" spc="-40" dirty="0">
                <a:solidFill>
                  <a:srgbClr val="000099"/>
                </a:solidFill>
                <a:latin typeface="Times New Roman"/>
                <a:cs typeface="Times New Roman"/>
              </a:rPr>
              <a:t>расходов 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по 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отрасли</a:t>
            </a:r>
            <a:r>
              <a:rPr sz="2400" b="1" spc="7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«Образование»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в общих </a:t>
            </a:r>
            <a:r>
              <a:rPr sz="2400" b="1" spc="-30" dirty="0">
                <a:solidFill>
                  <a:srgbClr val="000099"/>
                </a:solidFill>
                <a:latin typeface="Times New Roman"/>
                <a:cs typeface="Times New Roman"/>
              </a:rPr>
              <a:t>расходах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бюджета 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Самарской</a:t>
            </a:r>
            <a:r>
              <a:rPr sz="2400" b="1" spc="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области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50846" y="3010876"/>
            <a:ext cx="4286609" cy="2559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16059" y="3178302"/>
            <a:ext cx="8235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latin typeface="Corbel"/>
                <a:cs typeface="Corbel"/>
              </a:rPr>
              <a:t>2</a:t>
            </a:r>
            <a:r>
              <a:rPr sz="2400" b="1" dirty="0">
                <a:latin typeface="Corbel"/>
                <a:cs typeface="Corbel"/>
              </a:rPr>
              <a:t>3,0%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5061" y="4346524"/>
            <a:ext cx="830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7</a:t>
            </a:r>
            <a:r>
              <a:rPr sz="2400" b="1" dirty="0">
                <a:latin typeface="Corbel"/>
                <a:cs typeface="Corbel"/>
              </a:rPr>
              <a:t>7,0%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3057" y="2520697"/>
            <a:ext cx="1639074" cy="319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6493" y="2523108"/>
            <a:ext cx="1610233" cy="291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2674" y="1961123"/>
            <a:ext cx="4569865" cy="2677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93438" y="2350134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26,0%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4839" y="3362959"/>
            <a:ext cx="834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rbel"/>
                <a:cs typeface="Corbel"/>
              </a:rPr>
              <a:t>7</a:t>
            </a:r>
            <a:r>
              <a:rPr sz="2400" b="1" dirty="0">
                <a:latin typeface="Corbel"/>
                <a:cs typeface="Corbel"/>
              </a:rPr>
              <a:t>4,0%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7727" y="1472185"/>
            <a:ext cx="1640588" cy="323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4204" y="1475613"/>
            <a:ext cx="1608835" cy="2913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607" y="165353"/>
            <a:ext cx="11557635" cy="548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0" marR="2604770" indent="-73787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000099"/>
                </a:solidFill>
                <a:latin typeface="Times New Roman"/>
                <a:cs typeface="Times New Roman"/>
              </a:rPr>
              <a:t>Условия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и 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принципы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формирования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бюджета  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отрасли «Образование» 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на 2021</a:t>
            </a:r>
            <a:r>
              <a:rPr sz="2400" b="1" spc="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000099"/>
                </a:solidFill>
                <a:latin typeface="Times New Roman"/>
                <a:cs typeface="Times New Roman"/>
              </a:rPr>
              <a:t>год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"/>
              <a:tabLst>
                <a:tab pos="621665" algn="l"/>
                <a:tab pos="622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сохранности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всех социальных</a:t>
            </a:r>
            <a:r>
              <a:rPr sz="24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обязательств</a:t>
            </a:r>
            <a:endParaRPr sz="2400">
              <a:latin typeface="Times New Roman"/>
              <a:cs typeface="Times New Roman"/>
            </a:endParaRPr>
          </a:p>
          <a:p>
            <a:pPr marL="622300" marR="6350" indent="-609600" algn="just">
              <a:lnSpc>
                <a:spcPct val="100000"/>
              </a:lnSpc>
              <a:spcBef>
                <a:spcPts val="1800"/>
              </a:spcBef>
              <a:buFont typeface="Wingdings"/>
              <a:buChar char=""/>
              <a:tabLst>
                <a:tab pos="622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финансирования первоочередных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задач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поставленных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Указах </a:t>
            </a:r>
            <a:r>
              <a:rPr sz="2400" b="1" spc="5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Президента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поручениях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Губернатора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Самарской 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endParaRPr sz="24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1800"/>
              </a:spcBef>
              <a:buFont typeface="Wingdings"/>
              <a:buChar char=""/>
              <a:tabLst>
                <a:tab pos="621665" algn="l"/>
                <a:tab pos="622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софинансирования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планируемых безвозмездных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поступлений</a:t>
            </a:r>
            <a:r>
              <a:rPr sz="2400" b="1" spc="2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endParaRPr sz="24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средств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федерального</a:t>
            </a:r>
            <a:r>
              <a:rPr sz="24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бюджета</a:t>
            </a:r>
            <a:endParaRPr sz="2400">
              <a:latin typeface="Times New Roman"/>
              <a:cs typeface="Times New Roman"/>
            </a:endParaRPr>
          </a:p>
          <a:p>
            <a:pPr marL="622300" marR="5080" indent="-609600" algn="just">
              <a:lnSpc>
                <a:spcPct val="100000"/>
              </a:lnSpc>
              <a:spcBef>
                <a:spcPts val="1800"/>
              </a:spcBef>
              <a:buFont typeface="Wingdings"/>
              <a:buChar char=""/>
              <a:tabLst>
                <a:tab pos="622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сохранения достигнутого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уровня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заработной платы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включая </a:t>
            </a:r>
            <a:r>
              <a:rPr sz="2400" b="1" spc="5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низкооплачиваемые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категорий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работников государственных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учреждений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 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уровня,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установленного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федеральным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законом 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минимальном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размере 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оплаты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труда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197" y="342646"/>
            <a:ext cx="10082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</a:rPr>
              <a:t>Отдельные </a:t>
            </a:r>
            <a:r>
              <a:rPr spc="-15" dirty="0">
                <a:solidFill>
                  <a:srgbClr val="C00000"/>
                </a:solidFill>
              </a:rPr>
              <a:t>направления </a:t>
            </a:r>
            <a:r>
              <a:rPr spc="-40" dirty="0">
                <a:solidFill>
                  <a:srgbClr val="C00000"/>
                </a:solidFill>
              </a:rPr>
              <a:t>расходов </a:t>
            </a:r>
            <a:r>
              <a:rPr spc="-5" dirty="0">
                <a:solidFill>
                  <a:srgbClr val="C00000"/>
                </a:solidFill>
              </a:rPr>
              <a:t>на </a:t>
            </a:r>
            <a:r>
              <a:rPr dirty="0">
                <a:solidFill>
                  <a:srgbClr val="C00000"/>
                </a:solidFill>
              </a:rPr>
              <a:t>2021 </a:t>
            </a:r>
            <a:r>
              <a:rPr spc="-45" dirty="0">
                <a:solidFill>
                  <a:srgbClr val="C00000"/>
                </a:solidFill>
              </a:rPr>
              <a:t>год </a:t>
            </a:r>
            <a:r>
              <a:rPr spc="-5" dirty="0">
                <a:solidFill>
                  <a:srgbClr val="C00000"/>
                </a:solidFill>
              </a:rPr>
              <a:t>по </a:t>
            </a:r>
            <a:r>
              <a:rPr spc="-10" dirty="0">
                <a:solidFill>
                  <a:srgbClr val="C00000"/>
                </a:solidFill>
              </a:rPr>
              <a:t>отрасли</a:t>
            </a:r>
            <a:r>
              <a:rPr spc="21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«Образование»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649" y="808202"/>
            <a:ext cx="10980420" cy="544195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95"/>
              </a:spcBef>
              <a:buClr>
                <a:srgbClr val="4E67C7"/>
              </a:buClr>
              <a:buSzPct val="67647"/>
              <a:buFont typeface="Symbol"/>
              <a:buChar char=""/>
              <a:tabLst>
                <a:tab pos="355600" algn="l"/>
              </a:tabLst>
            </a:pP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приобретение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мобильных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компьютерных классов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– 35,0 млн.</a:t>
            </a:r>
            <a:r>
              <a:rPr sz="1700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рублей;</a:t>
            </a:r>
            <a:endParaRPr sz="17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1000"/>
              </a:spcBef>
              <a:buClr>
                <a:srgbClr val="4E67C7"/>
              </a:buClr>
              <a:buSzPct val="67647"/>
              <a:buFont typeface="Symbol"/>
              <a:buChar char=""/>
              <a:tabLst>
                <a:tab pos="355600" algn="l"/>
              </a:tabLst>
            </a:pP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приобретение </a:t>
            </a:r>
            <a:r>
              <a:rPr sz="17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оборудования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создания </a:t>
            </a:r>
            <a:r>
              <a:rPr sz="17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детских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мини-технопарков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каб.«Технология»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- 54,5 млн.</a:t>
            </a:r>
            <a:r>
              <a:rPr sz="17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рублей;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5"/>
              </a:spcBef>
              <a:buClr>
                <a:srgbClr val="4E67C7"/>
              </a:buClr>
              <a:buSzPct val="67647"/>
              <a:buFont typeface="Symbol"/>
              <a:buChar char=""/>
              <a:tabLst>
                <a:tab pos="355600" algn="l"/>
              </a:tabLst>
            </a:pP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оснащение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школы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на 850 мест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ул.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Лейтенанта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Шмидта, 2 </a:t>
            </a:r>
            <a:r>
              <a:rPr sz="17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пусковой комплекс, </a:t>
            </a:r>
            <a:r>
              <a:rPr sz="17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г.о.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Самара,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которое  планируется направить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151,3 млн.</a:t>
            </a:r>
            <a:r>
              <a:rPr sz="17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рублей;</a:t>
            </a:r>
            <a:endParaRPr sz="17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1000"/>
              </a:spcBef>
              <a:buFont typeface="Symbol"/>
              <a:buChar char=""/>
              <a:tabLst>
                <a:tab pos="355600" algn="l"/>
              </a:tabLst>
            </a:pP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создание</a:t>
            </a:r>
            <a:r>
              <a:rPr sz="17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дополнительных</a:t>
            </a:r>
            <a:r>
              <a:rPr sz="17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мест</a:t>
            </a:r>
            <a:r>
              <a:rPr sz="17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детям,</a:t>
            </a:r>
            <a:r>
              <a:rPr sz="17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обучающимся</a:t>
            </a:r>
            <a:r>
              <a:rPr sz="17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7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основным</a:t>
            </a:r>
            <a:r>
              <a:rPr sz="17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общеобр-ным</a:t>
            </a:r>
            <a:r>
              <a:rPr sz="17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программам</a:t>
            </a:r>
            <a:r>
              <a:rPr sz="17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дошкольного</a:t>
            </a:r>
            <a:endParaRPr sz="17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(58,8 млн.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руб.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-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планируется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создать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и оснастить доп. ясельные </a:t>
            </a:r>
            <a:r>
              <a:rPr sz="17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места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7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г.о.</a:t>
            </a:r>
            <a:r>
              <a:rPr sz="1700" b="1" spc="-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Самара);</a:t>
            </a:r>
            <a:endParaRPr sz="17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994"/>
              </a:spcBef>
              <a:buFont typeface="Symbol"/>
              <a:buChar char=""/>
              <a:tabLst>
                <a:tab pos="355600" algn="l"/>
              </a:tabLst>
            </a:pP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оснащение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строящихся </a:t>
            </a:r>
            <a:r>
              <a:rPr sz="17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детских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садов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(21,7 млн.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руб.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- 9 </a:t>
            </a:r>
            <a:r>
              <a:rPr sz="17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детских</a:t>
            </a:r>
            <a:r>
              <a:rPr sz="1700" b="1" spc="-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садов);</a:t>
            </a:r>
            <a:endParaRPr sz="17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010"/>
              </a:spcBef>
              <a:buFont typeface="Symbol"/>
              <a:buChar char=""/>
              <a:tabLst>
                <a:tab pos="355600" algn="l"/>
              </a:tabLst>
            </a:pP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предоставление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бесплатного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питания: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2-х </a:t>
            </a:r>
            <a:r>
              <a:rPr sz="17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разового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питания детям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с ОВЗ –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205,8 млн.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руб.,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учащимся 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начальных классов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– 542,3 млн.</a:t>
            </a:r>
            <a:r>
              <a:rPr sz="17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руб.;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  <a:buFont typeface="Symbol"/>
              <a:buChar char=""/>
              <a:tabLst>
                <a:tab pos="355600" algn="l"/>
              </a:tabLst>
            </a:pP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повышение заработных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плат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работникам сферы образования,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7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т.ч.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552,5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млн.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руб.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индексацию зарплаты 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на 5,5%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работникам,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 относящимся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категориям,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определенным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7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Указах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Президента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РФ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2012 </a:t>
            </a:r>
            <a:r>
              <a:rPr sz="17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года,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а 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68,5 млн.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руб.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доведение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зарплаты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низкооплачиваемых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категорий работников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17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МРОТ;</a:t>
            </a:r>
            <a:endParaRPr sz="17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994"/>
              </a:spcBef>
              <a:buFont typeface="Symbol"/>
              <a:buChar char=""/>
              <a:tabLst>
                <a:tab pos="355600" algn="l"/>
              </a:tabLst>
            </a:pP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осуществление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денежных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выплат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педагогическим </a:t>
            </a:r>
            <a:r>
              <a:rPr sz="17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сотрудникам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образовательных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организаций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1700" b="1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17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профессионального образования,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7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т.ч.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молодым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педагогическим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работникам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– 1 216,3 млн.</a:t>
            </a:r>
            <a:r>
              <a:rPr sz="17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руб.;</a:t>
            </a:r>
            <a:endParaRPr sz="17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1010"/>
              </a:spcBef>
              <a:buFont typeface="Symbol"/>
              <a:buChar char=""/>
              <a:tabLst>
                <a:tab pos="355600" algn="l"/>
              </a:tabLst>
            </a:pP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предоставление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единовременных компенсационных выплат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рамках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 «Земский</a:t>
            </a:r>
            <a:r>
              <a:rPr sz="1700" b="1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учитель»;</a:t>
            </a:r>
            <a:endParaRPr sz="17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994"/>
              </a:spcBef>
              <a:buFont typeface="Symbol"/>
              <a:buChar char=""/>
              <a:tabLst>
                <a:tab pos="355600" algn="l"/>
              </a:tabLst>
            </a:pP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целевые меры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стимулирования, поддержки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поощрения </a:t>
            </a:r>
            <a:r>
              <a:rPr sz="17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студентов,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преподавателей,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ученых – 144 млн.</a:t>
            </a:r>
            <a:r>
              <a:rPr sz="17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руб.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2967" y="5533642"/>
            <a:ext cx="3639032" cy="1324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247" y="82296"/>
            <a:ext cx="4735068" cy="4735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6432" y="82296"/>
            <a:ext cx="1357884" cy="961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7062" y="2179061"/>
            <a:ext cx="1382415" cy="7974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5211" y="2185416"/>
            <a:ext cx="1318260" cy="740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5211" y="2185416"/>
            <a:ext cx="1318260" cy="741045"/>
          </a:xfrm>
          <a:custGeom>
            <a:avLst/>
            <a:gdLst/>
            <a:ahLst/>
            <a:cxnLst/>
            <a:rect l="l" t="t" r="r" b="b"/>
            <a:pathLst>
              <a:path w="1318260" h="741044">
                <a:moveTo>
                  <a:pt x="0" y="185166"/>
                </a:moveTo>
                <a:lnTo>
                  <a:pt x="947927" y="185166"/>
                </a:lnTo>
                <a:lnTo>
                  <a:pt x="947927" y="0"/>
                </a:lnTo>
                <a:lnTo>
                  <a:pt x="1318260" y="370332"/>
                </a:lnTo>
                <a:lnTo>
                  <a:pt x="947927" y="740663"/>
                </a:lnTo>
                <a:lnTo>
                  <a:pt x="947927" y="555498"/>
                </a:lnTo>
                <a:lnTo>
                  <a:pt x="0" y="555498"/>
                </a:lnTo>
                <a:lnTo>
                  <a:pt x="0" y="185166"/>
                </a:lnTo>
                <a:close/>
              </a:path>
            </a:pathLst>
          </a:custGeom>
          <a:ln w="9144">
            <a:solidFill>
              <a:srgbClr val="2E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1955" y="5734765"/>
            <a:ext cx="827677" cy="8733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90104" y="5753100"/>
            <a:ext cx="765048" cy="810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0104" y="5753100"/>
            <a:ext cx="765175" cy="810895"/>
          </a:xfrm>
          <a:custGeom>
            <a:avLst/>
            <a:gdLst/>
            <a:ahLst/>
            <a:cxnLst/>
            <a:rect l="l" t="t" r="r" b="b"/>
            <a:pathLst>
              <a:path w="765175" h="810895">
                <a:moveTo>
                  <a:pt x="0" y="0"/>
                </a:moveTo>
                <a:lnTo>
                  <a:pt x="0" y="385254"/>
                </a:lnTo>
                <a:lnTo>
                  <a:pt x="3629" y="434713"/>
                </a:lnTo>
                <a:lnTo>
                  <a:pt x="14172" y="481920"/>
                </a:lnTo>
                <a:lnTo>
                  <a:pt x="31110" y="526356"/>
                </a:lnTo>
                <a:lnTo>
                  <a:pt x="53928" y="567504"/>
                </a:lnTo>
                <a:lnTo>
                  <a:pt x="82106" y="604845"/>
                </a:lnTo>
                <a:lnTo>
                  <a:pt x="115127" y="637862"/>
                </a:lnTo>
                <a:lnTo>
                  <a:pt x="152475" y="666037"/>
                </a:lnTo>
                <a:lnTo>
                  <a:pt x="193630" y="688853"/>
                </a:lnTo>
                <a:lnTo>
                  <a:pt x="238077" y="705791"/>
                </a:lnTo>
                <a:lnTo>
                  <a:pt x="285296" y="716333"/>
                </a:lnTo>
                <a:lnTo>
                  <a:pt x="334772" y="719963"/>
                </a:lnTo>
                <a:lnTo>
                  <a:pt x="573786" y="719950"/>
                </a:lnTo>
                <a:lnTo>
                  <a:pt x="573786" y="810768"/>
                </a:lnTo>
                <a:lnTo>
                  <a:pt x="765048" y="576148"/>
                </a:lnTo>
                <a:lnTo>
                  <a:pt x="573786" y="341528"/>
                </a:lnTo>
                <a:lnTo>
                  <a:pt x="573786" y="432346"/>
                </a:lnTo>
                <a:lnTo>
                  <a:pt x="334772" y="432346"/>
                </a:lnTo>
                <a:lnTo>
                  <a:pt x="316426" y="428645"/>
                </a:lnTo>
                <a:lnTo>
                  <a:pt x="301450" y="418553"/>
                </a:lnTo>
                <a:lnTo>
                  <a:pt x="291355" y="403585"/>
                </a:lnTo>
                <a:lnTo>
                  <a:pt x="287654" y="385254"/>
                </a:lnTo>
                <a:lnTo>
                  <a:pt x="28765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2E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88835" y="510540"/>
            <a:ext cx="5093208" cy="50612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7934" y="229361"/>
          <a:ext cx="11664950" cy="6477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2204720">
                        <a:lnSpc>
                          <a:spcPct val="100000"/>
                        </a:lnSpc>
                      </a:pPr>
                      <a:r>
                        <a:rPr sz="2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Региональные</a:t>
                      </a:r>
                      <a:r>
                        <a:rPr sz="2800" b="1" spc="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проекты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3065" indent="43878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Кол-во  реал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зова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10540" marR="499745" indent="11874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 2020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году  меро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205" marR="486409" indent="-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Кол-во  реализуемых  меро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ий 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 2021</a:t>
                      </a:r>
                      <a:r>
                        <a:rPr sz="1800" b="1" spc="-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Нацпроект</a:t>
                      </a:r>
                      <a:r>
                        <a:rPr sz="24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«Образование»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Современная</a:t>
                      </a:r>
                      <a:r>
                        <a:rPr sz="2300" b="1" i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школа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72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97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Успех каждого</a:t>
                      </a:r>
                      <a:r>
                        <a:rPr sz="2300" b="1" i="1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ребёнка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72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Цифровая образовательная</a:t>
                      </a:r>
                      <a:r>
                        <a:rPr sz="2300" b="1" i="1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среда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72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Молодые</a:t>
                      </a:r>
                      <a:r>
                        <a:rPr sz="2300" b="1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профессионалы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7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Социальная</a:t>
                      </a:r>
                      <a:r>
                        <a:rPr sz="2300" b="1" i="1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активность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7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Учитель</a:t>
                      </a:r>
                      <a:r>
                        <a:rPr sz="2300" b="1" i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будущего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Поддержка семей, </a:t>
                      </a:r>
                      <a:r>
                        <a:rPr sz="230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имеющих</a:t>
                      </a:r>
                      <a:r>
                        <a:rPr sz="2300" b="1" i="1" spc="-1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детей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Патриотическое</a:t>
                      </a:r>
                      <a:r>
                        <a:rPr sz="2300" b="1" i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воспитание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 marR="2425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мероприятия в рамках  </a:t>
                      </a:r>
                      <a:r>
                        <a:rPr sz="13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текущей</a:t>
                      </a:r>
                      <a:r>
                        <a:rPr sz="13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136">
                <a:tc gridSpan="3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Нацпроект</a:t>
                      </a:r>
                      <a:r>
                        <a:rPr sz="2400" b="1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«Демография»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marL="91440" marR="2844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Содействие занятости женщин </a:t>
                      </a:r>
                      <a:r>
                        <a:rPr sz="1600" b="1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160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доступность дошкольного  образования для</a:t>
                      </a:r>
                      <a:r>
                        <a:rPr sz="1600" b="1" i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детей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347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87089" y="632438"/>
            <a:ext cx="1693938" cy="81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3" y="336804"/>
            <a:ext cx="1458468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4210" y="705358"/>
          <a:ext cx="11618594" cy="3352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92">
                <a:tc rowSpan="2">
                  <a:txBody>
                    <a:bodyPr/>
                    <a:lstStyle/>
                    <a:p>
                      <a:pPr marL="535305" marR="329565" indent="-1981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ег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иональные  проекты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70205" marR="176530" indent="-1847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6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чи 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4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400" b="1" spc="-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marR="116205" indent="-609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200" b="1" spc="-8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достижения 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01.12.2020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519">
                <a:tc rowSpan="2">
                  <a:txBody>
                    <a:bodyPr/>
                    <a:lstStyle/>
                    <a:p>
                      <a:pPr marL="535305" marR="212725" indent="-3155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вре</a:t>
                      </a:r>
                      <a:r>
                        <a:rPr sz="16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6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ая 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школа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53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Число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общеобразовательных организаций,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расположенных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сельской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885" marR="2889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местности и малых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городах, обновивших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материально-техническую  базу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для реализации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основных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дополнительных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общеобразовательных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программ 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цифрового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гуманитарного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профилей 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(«Точек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роста»)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885" marR="7715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2021 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году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– центры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естественнонаучного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технологического 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профиля,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нарастающим 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итогом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(ед.)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535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Численность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обучающихся, охваченных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основными</a:t>
                      </a:r>
                      <a:r>
                        <a:rPr sz="14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дополнительными общеобразовательными программами</a:t>
                      </a:r>
                      <a:r>
                        <a:rPr sz="14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цифрового,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естественнонаучного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гуманитарного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профилей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«Точках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роста»), нарастающим 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итогом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чел.)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42,8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142%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7383780" y="4530850"/>
            <a:ext cx="4576572" cy="2261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00645" y="4018279"/>
            <a:ext cx="47504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Учебная мастерская по профилю «поварское дело»  в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школе-интернате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г.о.</a:t>
            </a:r>
            <a:r>
              <a:rPr sz="16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Новокуйбышевск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87979" y="4131564"/>
            <a:ext cx="4308348" cy="2368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911" y="4143247"/>
            <a:ext cx="19126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Центры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«Точка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роста»</a:t>
            </a:r>
            <a:r>
              <a:rPr sz="16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школ 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г.о.Сызрани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Показатели реализации </a:t>
            </a:r>
            <a:r>
              <a:rPr sz="1800" dirty="0"/>
              <a:t>НП</a:t>
            </a:r>
            <a:r>
              <a:rPr sz="1800" spc="15" dirty="0"/>
              <a:t> </a:t>
            </a:r>
            <a:r>
              <a:rPr sz="1800" spc="-5" dirty="0"/>
              <a:t>«Образование»</a:t>
            </a:r>
            <a:endParaRPr sz="1800"/>
          </a:p>
          <a:p>
            <a:pPr marL="110489"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РП «Современная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школа»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871" y="5047488"/>
            <a:ext cx="3451860" cy="1679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3050" y="969899"/>
          <a:ext cx="11840841" cy="5771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9433">
                <a:tc rowSpan="2">
                  <a:txBody>
                    <a:bodyPr/>
                    <a:lstStyle/>
                    <a:p>
                      <a:pPr marL="485140" marR="245110" indent="-23367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ег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альн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е  проекты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11150" marR="229870" indent="-717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Задачи</a:t>
                      </a:r>
                      <a:r>
                        <a:rPr sz="1400" b="1" spc="-9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400" b="1" spc="-6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 marR="168910" indent="-685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00" b="1" spc="-7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достижения  на</a:t>
                      </a:r>
                      <a:r>
                        <a:rPr sz="1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01.12.2020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 rowSpan="4">
                  <a:txBody>
                    <a:bodyPr/>
                    <a:lstStyle/>
                    <a:p>
                      <a:pPr marL="471170" marR="164465" indent="-3022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Успех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каждого 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ребёнка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590"/>
                        </a:lnSpc>
                      </a:pP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 в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возрасте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 до 18 </a:t>
                      </a:r>
                      <a:r>
                        <a:rPr sz="145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лет,</a:t>
                      </a:r>
                      <a:r>
                        <a:rPr sz="145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охваченных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дополнительным образованием</a:t>
                      </a:r>
                      <a:r>
                        <a:rPr sz="145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78,5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78,5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78,5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590"/>
                        </a:lnSpc>
                      </a:pP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Число детей,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охваченных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деятельностью детских</a:t>
                      </a:r>
                      <a:r>
                        <a:rPr sz="1450" b="1" spc="-1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технопарков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«Кванториум»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(мобильных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технопарков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«Кванториум»)</a:t>
                      </a:r>
                      <a:r>
                        <a:rPr sz="145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других проектов, направленных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обеспечение доступности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дополнительных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общеобразовательных</a:t>
                      </a:r>
                      <a:r>
                        <a:rPr sz="145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программ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885" marR="461009">
                        <a:lnSpc>
                          <a:spcPct val="100000"/>
                        </a:lnSpc>
                      </a:pP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естественнонаучной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технической направленностей (тыс. 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чел.)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885" marR="407034">
                        <a:lnSpc>
                          <a:spcPct val="100000"/>
                        </a:lnSpc>
                      </a:pPr>
                      <a:r>
                        <a:rPr sz="1450" b="1" i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с 2021 </a:t>
                      </a:r>
                      <a:r>
                        <a:rPr sz="1450" b="1" i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года: Охват детей деятельностью региональных  центров выявления, поддержки </a:t>
                      </a:r>
                      <a:r>
                        <a:rPr sz="1450" b="1" i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50" b="1" i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развития способностей</a:t>
                      </a:r>
                      <a:r>
                        <a:rPr sz="1450" b="1" i="1" spc="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i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50" b="1" i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талантов у </a:t>
                      </a:r>
                      <a:r>
                        <a:rPr sz="1450" b="1" i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1450" b="1" i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50" b="1" i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молодежи, </a:t>
                      </a:r>
                      <a:r>
                        <a:rPr sz="1450" b="1" i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технопарков «Кванториум»</a:t>
                      </a:r>
                      <a:r>
                        <a:rPr sz="1450" b="1" i="1" spc="-17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i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b="1" i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центров «IT-куб»,</a:t>
                      </a:r>
                      <a:r>
                        <a:rPr sz="1450" b="1" i="1" spc="-4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i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11,2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101,8%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4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595"/>
                        </a:lnSpc>
                      </a:pP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Число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участников открытых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онлайн-уроков,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реализуемых</a:t>
                      </a:r>
                      <a:r>
                        <a:rPr sz="145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885" marR="128270">
                        <a:lnSpc>
                          <a:spcPct val="100000"/>
                        </a:lnSpc>
                      </a:pP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учетом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опыта цикла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открытых уроков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«Проектория», </a:t>
                      </a:r>
                      <a:r>
                        <a:rPr sz="145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"Уроки 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настоящего"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или иных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аналогичных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5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возможностям, 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функциям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5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результатам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проектов, направленных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раннюю  профориентацию (тыс.</a:t>
                      </a:r>
                      <a:r>
                        <a:rPr sz="1450" b="1" spc="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чел.)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124,5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139,0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111,6%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102,3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23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7067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Число региональных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центров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выявления, поддержки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развития способности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развития талантов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45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молодежи,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участниками </a:t>
                      </a:r>
                      <a:r>
                        <a:rPr sz="145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которых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стали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450" b="1" spc="3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885" marR="313690">
                        <a:lnSpc>
                          <a:spcPct val="100000"/>
                        </a:lnSpc>
                      </a:pP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обучающихся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 образовательным программам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основного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среднего общего </a:t>
                      </a:r>
                      <a:r>
                        <a:rPr sz="145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образования (создан </a:t>
                      </a:r>
                      <a:r>
                        <a:rPr sz="145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РЦОД </a:t>
                      </a:r>
                      <a:r>
                        <a:rPr sz="145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«Вега»),</a:t>
                      </a:r>
                      <a:r>
                        <a:rPr sz="145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ед.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2860" marR="1524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рга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профильных  смен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00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Показатели </a:t>
            </a:r>
            <a:r>
              <a:rPr spc="-5" dirty="0"/>
              <a:t>реализации </a:t>
            </a:r>
            <a:r>
              <a:rPr dirty="0"/>
              <a:t>НП</a:t>
            </a:r>
            <a:r>
              <a:rPr spc="-20" dirty="0"/>
              <a:t> </a:t>
            </a:r>
            <a:r>
              <a:rPr spc="-5" dirty="0"/>
              <a:t>«Образование»</a:t>
            </a:r>
          </a:p>
          <a:p>
            <a:pPr marL="109855" algn="ctr">
              <a:lnSpc>
                <a:spcPct val="100000"/>
              </a:lnSpc>
            </a:pPr>
            <a:r>
              <a:rPr i="1" dirty="0">
                <a:latin typeface="Times New Roman"/>
                <a:cs typeface="Times New Roman"/>
              </a:rPr>
              <a:t>РП </a:t>
            </a:r>
            <a:r>
              <a:rPr i="1" spc="-5" dirty="0">
                <a:latin typeface="Times New Roman"/>
                <a:cs typeface="Times New Roman"/>
              </a:rPr>
              <a:t>«Успех </a:t>
            </a:r>
            <a:r>
              <a:rPr i="1" dirty="0">
                <a:latin typeface="Times New Roman"/>
                <a:cs typeface="Times New Roman"/>
              </a:rPr>
              <a:t>каждого</a:t>
            </a:r>
            <a:r>
              <a:rPr i="1" spc="-1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ребенка»</a:t>
            </a:r>
          </a:p>
        </p:txBody>
      </p:sp>
      <p:sp>
        <p:nvSpPr>
          <p:cNvPr id="4" name="object 4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244" y="48209"/>
            <a:ext cx="91166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</a:rPr>
              <a:t>Реализация мероприятий национального проекта</a:t>
            </a:r>
            <a:r>
              <a:rPr spc="13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«Образование»</a:t>
            </a:r>
          </a:p>
        </p:txBody>
      </p:sp>
      <p:sp>
        <p:nvSpPr>
          <p:cNvPr id="3" name="object 3"/>
          <p:cNvSpPr/>
          <p:nvPr/>
        </p:nvSpPr>
        <p:spPr>
          <a:xfrm>
            <a:off x="498348" y="4648200"/>
            <a:ext cx="6691883" cy="2036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71535" y="5861100"/>
            <a:ext cx="29248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Мобильный</a:t>
            </a:r>
            <a:r>
              <a:rPr sz="20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Кванториум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9560" y="618489"/>
            <a:ext cx="9771380" cy="1073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83171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Региональный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центр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одаренных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endParaRPr sz="2000">
              <a:latin typeface="Times New Roman"/>
              <a:cs typeface="Times New Roman"/>
            </a:endParaRPr>
          </a:p>
          <a:p>
            <a:pPr marR="4832350"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«Вега»</a:t>
            </a:r>
            <a:endParaRPr sz="2000">
              <a:latin typeface="Times New Roman"/>
              <a:cs typeface="Times New Roman"/>
            </a:endParaRPr>
          </a:p>
          <a:p>
            <a:pPr marL="7974965" algn="ctr">
              <a:lnSpc>
                <a:spcPct val="100000"/>
              </a:lnSpc>
              <a:spcBef>
                <a:spcPts val="104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Центр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«IT-куб»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6511" y="1385316"/>
            <a:ext cx="3506724" cy="2631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7035" y="1723644"/>
            <a:ext cx="3521964" cy="2721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5135" y="1845564"/>
            <a:ext cx="4364735" cy="2947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998" rIns="0" bIns="0" rtlCol="0">
            <a:spAutoFit/>
          </a:bodyPr>
          <a:lstStyle/>
          <a:p>
            <a:pPr marL="13589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Показатели </a:t>
            </a:r>
            <a:r>
              <a:rPr spc="-5" dirty="0"/>
              <a:t>реализации </a:t>
            </a:r>
            <a:r>
              <a:rPr dirty="0"/>
              <a:t>НП</a:t>
            </a:r>
            <a:r>
              <a:rPr spc="-20" dirty="0"/>
              <a:t> </a:t>
            </a:r>
            <a:r>
              <a:rPr spc="-5" dirty="0"/>
              <a:t>«Образование»</a:t>
            </a:r>
          </a:p>
          <a:p>
            <a:pPr marL="137160" algn="ctr">
              <a:lnSpc>
                <a:spcPct val="100000"/>
              </a:lnSpc>
            </a:pPr>
            <a:r>
              <a:rPr i="1" dirty="0">
                <a:latin typeface="Times New Roman"/>
                <a:cs typeface="Times New Roman"/>
              </a:rPr>
              <a:t>РП </a:t>
            </a:r>
            <a:r>
              <a:rPr i="1" spc="-5" dirty="0">
                <a:latin typeface="Times New Roman"/>
                <a:cs typeface="Times New Roman"/>
              </a:rPr>
              <a:t>«Цифровая образовательная</a:t>
            </a:r>
            <a:r>
              <a:rPr i="1" dirty="0">
                <a:latin typeface="Times New Roman"/>
                <a:cs typeface="Times New Roman"/>
              </a:rPr>
              <a:t> среда»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8076" y="1038986"/>
          <a:ext cx="11551916" cy="3017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8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70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51460" marR="241935" indent="1657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Задачи 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400" b="1" spc="-1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достижения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921">
                <a:tc>
                  <a:txBody>
                    <a:bodyPr/>
                    <a:lstStyle/>
                    <a:p>
                      <a:pPr marL="71755" marR="19621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обучающихся, для которых созданы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равные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условия получения 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качественного образования вне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зависимости от места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их нахождения 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посредством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предоставления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доступа к федеральной информационно-  сервисной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платформе цифровой образовательной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среды,</a:t>
                      </a:r>
                      <a:r>
                        <a:rPr sz="14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15,0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72,6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484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71755">
                        <a:lnSpc>
                          <a:spcPts val="1639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педагогических работников, использующих сервисы</a:t>
                      </a:r>
                      <a:r>
                        <a:rPr sz="14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федеральной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информационно-сервисной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платформы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цифровой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ts val="162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среды,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71755" marR="73914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Доля образовательных организаций,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использующих сервисы  федеральной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информационно-сервисной платформы</a:t>
                      </a:r>
                      <a:r>
                        <a:rPr sz="1400" b="1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цифровой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 marR="319405">
                        <a:lnSpc>
                          <a:spcPts val="168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образовательной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среды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при реализации программ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основного общего 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образования,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15,0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95,0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633,3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7867" y="4547615"/>
            <a:ext cx="2993136" cy="2008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931" y="4620767"/>
            <a:ext cx="3613404" cy="1935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74130" y="5361432"/>
            <a:ext cx="3640501" cy="1324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6448" y="1088516"/>
          <a:ext cx="11391899" cy="3603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743">
                <a:tc rowSpan="2">
                  <a:txBody>
                    <a:bodyPr/>
                    <a:lstStyle/>
                    <a:p>
                      <a:pPr marL="394970" marR="120650" indent="-2686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Ре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проекты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87325" marR="96520" indent="-838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Задачи</a:t>
                      </a:r>
                      <a:r>
                        <a:rPr sz="1600" b="1" spc="-6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600" b="1" spc="-4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 marR="172720" indent="-762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600" b="1" spc="-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достижения 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01.12.2020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531">
                <a:tc rowSpan="3">
                  <a:txBody>
                    <a:bodyPr/>
                    <a:lstStyle/>
                    <a:p>
                      <a:pPr marL="373380" marR="367665" indent="241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Учитель  </a:t>
                      </a:r>
                      <a:r>
                        <a:rPr sz="16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дуще</a:t>
                      </a:r>
                      <a:r>
                        <a:rPr sz="16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530"/>
                        </a:lnSpc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учителей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общеобразовательных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организаций,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вовлеченных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национальную систему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роста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педагогических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работников,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18184D"/>
                          </a:solidFill>
                          <a:latin typeface="Times New Roman"/>
                          <a:cs typeface="Times New Roman"/>
                        </a:rPr>
                        <a:t>8,8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176%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5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479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субъектов РФ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(%), обеспечивших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центров  непрерывного обучения профессионального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мастерства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педагогических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работников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центров</a:t>
                      </a:r>
                      <a:r>
                        <a:rPr sz="1400" b="1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оценки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профессионального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мастерства и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квалификации 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педагогов,</a:t>
                      </a:r>
                      <a:r>
                        <a:rPr sz="1400" b="1" spc="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18184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970" marR="3175" indent="76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Орган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я  де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ельнос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639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педагогических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работников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управленческих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кадров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 marR="66421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системы общего, дополнительного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 и  профессионального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образования, повысивших уровень 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профессионального мастерства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дополнительным  профессиональным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программам,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92934"/>
                      </a:solidFill>
                      <a:prstDash val="solid"/>
                    </a:lnL>
                    <a:lnR w="12700">
                      <a:solidFill>
                        <a:srgbClr val="292934"/>
                      </a:solidFill>
                      <a:prstDash val="solid"/>
                    </a:lnR>
                    <a:lnT w="12700">
                      <a:solidFill>
                        <a:srgbClr val="292934"/>
                      </a:solidFill>
                      <a:prstDash val="solid"/>
                    </a:lnT>
                    <a:lnB w="12700">
                      <a:solidFill>
                        <a:srgbClr val="292934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769619" y="4814315"/>
            <a:ext cx="4806696" cy="1897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4068" y="4814315"/>
            <a:ext cx="2906268" cy="1780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60419" y="6807"/>
            <a:ext cx="43592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Реализация </a:t>
            </a:r>
            <a:r>
              <a:rPr dirty="0"/>
              <a:t>НП</a:t>
            </a:r>
            <a:r>
              <a:rPr spc="-5" dirty="0"/>
              <a:t> «Образование»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i="1" dirty="0">
                <a:latin typeface="Times New Roman"/>
                <a:cs typeface="Times New Roman"/>
              </a:rPr>
              <a:t>РП «Учитель</a:t>
            </a:r>
            <a:r>
              <a:rPr i="1" spc="-3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будущего»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75430" y="741934"/>
            <a:ext cx="492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(с 2021 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года войдет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 РП “Современная</a:t>
            </a:r>
            <a:r>
              <a:rPr sz="1800" b="1" i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школа”)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7990" marR="5080" indent="-247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Центр непрерывного </a:t>
            </a:r>
            <a:r>
              <a:rPr spc="-5" dirty="0"/>
              <a:t>повышения </a:t>
            </a:r>
            <a:r>
              <a:rPr spc="-10" dirty="0"/>
              <a:t>профессионального  </a:t>
            </a:r>
            <a:r>
              <a:rPr spc="-15" dirty="0"/>
              <a:t>мастерства </a:t>
            </a:r>
            <a:r>
              <a:rPr spc="-10" dirty="0"/>
              <a:t>педагогических </a:t>
            </a:r>
            <a:r>
              <a:rPr spc="-20" dirty="0"/>
              <a:t>работников </a:t>
            </a:r>
            <a:r>
              <a:rPr spc="-15" dirty="0"/>
              <a:t>СИПКРО</a:t>
            </a:r>
            <a:r>
              <a:rPr spc="235" dirty="0"/>
              <a:t> </a:t>
            </a:r>
            <a:r>
              <a:rPr spc="-5" dirty="0"/>
              <a:t>(Центр)</a:t>
            </a:r>
          </a:p>
          <a:p>
            <a:pPr marL="4479290">
              <a:lnSpc>
                <a:spcPct val="100000"/>
              </a:lnSpc>
              <a:spcBef>
                <a:spcPts val="605"/>
              </a:spcBef>
            </a:pPr>
            <a:r>
              <a:rPr i="1" dirty="0">
                <a:latin typeface="Arial"/>
                <a:cs typeface="Arial"/>
              </a:rPr>
              <a:t>2020 </a:t>
            </a:r>
            <a:r>
              <a:rPr i="1" spc="-30" dirty="0">
                <a:latin typeface="Arial"/>
                <a:cs typeface="Arial"/>
              </a:rPr>
              <a:t>год</a:t>
            </a:r>
          </a:p>
        </p:txBody>
      </p:sp>
      <p:sp>
        <p:nvSpPr>
          <p:cNvPr id="3" name="object 3"/>
          <p:cNvSpPr/>
          <p:nvPr/>
        </p:nvSpPr>
        <p:spPr>
          <a:xfrm>
            <a:off x="5632703" y="5271896"/>
            <a:ext cx="369570" cy="180975"/>
          </a:xfrm>
          <a:custGeom>
            <a:avLst/>
            <a:gdLst/>
            <a:ahLst/>
            <a:cxnLst/>
            <a:rect l="l" t="t" r="r" b="b"/>
            <a:pathLst>
              <a:path w="369570" h="180975">
                <a:moveTo>
                  <a:pt x="52705" y="111759"/>
                </a:moveTo>
                <a:lnTo>
                  <a:pt x="0" y="178688"/>
                </a:lnTo>
                <a:lnTo>
                  <a:pt x="85217" y="180720"/>
                </a:lnTo>
                <a:lnTo>
                  <a:pt x="55468" y="162813"/>
                </a:lnTo>
                <a:lnTo>
                  <a:pt x="48641" y="162813"/>
                </a:lnTo>
                <a:lnTo>
                  <a:pt x="43180" y="151383"/>
                </a:lnTo>
                <a:lnTo>
                  <a:pt x="47096" y="149535"/>
                </a:lnTo>
                <a:lnTo>
                  <a:pt x="52705" y="111759"/>
                </a:lnTo>
                <a:close/>
              </a:path>
              <a:path w="369570" h="180975">
                <a:moveTo>
                  <a:pt x="47096" y="149535"/>
                </a:moveTo>
                <a:lnTo>
                  <a:pt x="43180" y="151383"/>
                </a:lnTo>
                <a:lnTo>
                  <a:pt x="48641" y="162813"/>
                </a:lnTo>
                <a:lnTo>
                  <a:pt x="52468" y="161008"/>
                </a:lnTo>
                <a:lnTo>
                  <a:pt x="45974" y="157098"/>
                </a:lnTo>
                <a:lnTo>
                  <a:pt x="47096" y="149535"/>
                </a:lnTo>
                <a:close/>
              </a:path>
              <a:path w="369570" h="180975">
                <a:moveTo>
                  <a:pt x="52468" y="161008"/>
                </a:moveTo>
                <a:lnTo>
                  <a:pt x="48641" y="162813"/>
                </a:lnTo>
                <a:lnTo>
                  <a:pt x="55468" y="162813"/>
                </a:lnTo>
                <a:lnTo>
                  <a:pt x="52468" y="161008"/>
                </a:lnTo>
                <a:close/>
              </a:path>
              <a:path w="369570" h="180975">
                <a:moveTo>
                  <a:pt x="363982" y="0"/>
                </a:moveTo>
                <a:lnTo>
                  <a:pt x="47096" y="149535"/>
                </a:lnTo>
                <a:lnTo>
                  <a:pt x="45974" y="157098"/>
                </a:lnTo>
                <a:lnTo>
                  <a:pt x="52468" y="161008"/>
                </a:lnTo>
                <a:lnTo>
                  <a:pt x="369443" y="11429"/>
                </a:lnTo>
                <a:lnTo>
                  <a:pt x="363982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4264" y="5310759"/>
            <a:ext cx="84581" cy="208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481" y="3908297"/>
            <a:ext cx="10537190" cy="2331720"/>
          </a:xfrm>
          <a:custGeom>
            <a:avLst/>
            <a:gdLst/>
            <a:ahLst/>
            <a:cxnLst/>
            <a:rect l="l" t="t" r="r" b="b"/>
            <a:pathLst>
              <a:path w="10537190" h="2331720">
                <a:moveTo>
                  <a:pt x="10148316" y="0"/>
                </a:moveTo>
                <a:lnTo>
                  <a:pt x="388620" y="0"/>
                </a:lnTo>
                <a:lnTo>
                  <a:pt x="339872" y="3027"/>
                </a:lnTo>
                <a:lnTo>
                  <a:pt x="292931" y="11868"/>
                </a:lnTo>
                <a:lnTo>
                  <a:pt x="248161" y="26158"/>
                </a:lnTo>
                <a:lnTo>
                  <a:pt x="205927" y="45532"/>
                </a:lnTo>
                <a:lnTo>
                  <a:pt x="166592" y="69627"/>
                </a:lnTo>
                <a:lnTo>
                  <a:pt x="130521" y="98078"/>
                </a:lnTo>
                <a:lnTo>
                  <a:pt x="98078" y="130521"/>
                </a:lnTo>
                <a:lnTo>
                  <a:pt x="69627" y="166592"/>
                </a:lnTo>
                <a:lnTo>
                  <a:pt x="45532" y="205927"/>
                </a:lnTo>
                <a:lnTo>
                  <a:pt x="26158" y="248161"/>
                </a:lnTo>
                <a:lnTo>
                  <a:pt x="11868" y="292931"/>
                </a:lnTo>
                <a:lnTo>
                  <a:pt x="3027" y="339872"/>
                </a:lnTo>
                <a:lnTo>
                  <a:pt x="0" y="388619"/>
                </a:lnTo>
                <a:lnTo>
                  <a:pt x="0" y="1943100"/>
                </a:lnTo>
                <a:lnTo>
                  <a:pt x="3027" y="1991847"/>
                </a:lnTo>
                <a:lnTo>
                  <a:pt x="11868" y="2038788"/>
                </a:lnTo>
                <a:lnTo>
                  <a:pt x="26158" y="2083558"/>
                </a:lnTo>
                <a:lnTo>
                  <a:pt x="45532" y="2125792"/>
                </a:lnTo>
                <a:lnTo>
                  <a:pt x="69627" y="2165127"/>
                </a:lnTo>
                <a:lnTo>
                  <a:pt x="98078" y="2201198"/>
                </a:lnTo>
                <a:lnTo>
                  <a:pt x="130521" y="2233641"/>
                </a:lnTo>
                <a:lnTo>
                  <a:pt x="166592" y="2262092"/>
                </a:lnTo>
                <a:lnTo>
                  <a:pt x="205927" y="2286187"/>
                </a:lnTo>
                <a:lnTo>
                  <a:pt x="248161" y="2305561"/>
                </a:lnTo>
                <a:lnTo>
                  <a:pt x="292931" y="2319851"/>
                </a:lnTo>
                <a:lnTo>
                  <a:pt x="339872" y="2328692"/>
                </a:lnTo>
                <a:lnTo>
                  <a:pt x="388620" y="2331720"/>
                </a:lnTo>
                <a:lnTo>
                  <a:pt x="10148316" y="2331720"/>
                </a:lnTo>
                <a:lnTo>
                  <a:pt x="10197063" y="2328692"/>
                </a:lnTo>
                <a:lnTo>
                  <a:pt x="10244004" y="2319851"/>
                </a:lnTo>
                <a:lnTo>
                  <a:pt x="10288774" y="2305561"/>
                </a:lnTo>
                <a:lnTo>
                  <a:pt x="10331008" y="2286187"/>
                </a:lnTo>
                <a:lnTo>
                  <a:pt x="10370343" y="2262092"/>
                </a:lnTo>
                <a:lnTo>
                  <a:pt x="10406414" y="2233641"/>
                </a:lnTo>
                <a:lnTo>
                  <a:pt x="10438857" y="2201198"/>
                </a:lnTo>
                <a:lnTo>
                  <a:pt x="10467308" y="2165127"/>
                </a:lnTo>
                <a:lnTo>
                  <a:pt x="10491403" y="2125792"/>
                </a:lnTo>
                <a:lnTo>
                  <a:pt x="10510777" y="2083558"/>
                </a:lnTo>
                <a:lnTo>
                  <a:pt x="10525067" y="2038788"/>
                </a:lnTo>
                <a:lnTo>
                  <a:pt x="10533908" y="1991847"/>
                </a:lnTo>
                <a:lnTo>
                  <a:pt x="10536936" y="1943100"/>
                </a:lnTo>
                <a:lnTo>
                  <a:pt x="10536936" y="388619"/>
                </a:lnTo>
                <a:lnTo>
                  <a:pt x="10533908" y="339872"/>
                </a:lnTo>
                <a:lnTo>
                  <a:pt x="10525067" y="292931"/>
                </a:lnTo>
                <a:lnTo>
                  <a:pt x="10510777" y="248161"/>
                </a:lnTo>
                <a:lnTo>
                  <a:pt x="10491403" y="205927"/>
                </a:lnTo>
                <a:lnTo>
                  <a:pt x="10467308" y="166592"/>
                </a:lnTo>
                <a:lnTo>
                  <a:pt x="10438857" y="130521"/>
                </a:lnTo>
                <a:lnTo>
                  <a:pt x="10406414" y="98078"/>
                </a:lnTo>
                <a:lnTo>
                  <a:pt x="10370343" y="69627"/>
                </a:lnTo>
                <a:lnTo>
                  <a:pt x="10331008" y="45532"/>
                </a:lnTo>
                <a:lnTo>
                  <a:pt x="10288774" y="26158"/>
                </a:lnTo>
                <a:lnTo>
                  <a:pt x="10244004" y="11868"/>
                </a:lnTo>
                <a:lnTo>
                  <a:pt x="10197063" y="3027"/>
                </a:lnTo>
                <a:lnTo>
                  <a:pt x="1014831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527" y="3903471"/>
            <a:ext cx="10563225" cy="2349500"/>
          </a:xfrm>
          <a:custGeom>
            <a:avLst/>
            <a:gdLst/>
            <a:ahLst/>
            <a:cxnLst/>
            <a:rect l="l" t="t" r="r" b="b"/>
            <a:pathLst>
              <a:path w="10563225" h="2349500">
                <a:moveTo>
                  <a:pt x="10281158" y="2336800"/>
                </a:moveTo>
                <a:lnTo>
                  <a:pt x="282498" y="2336800"/>
                </a:lnTo>
                <a:lnTo>
                  <a:pt x="301637" y="2349500"/>
                </a:lnTo>
                <a:lnTo>
                  <a:pt x="10261346" y="2349500"/>
                </a:lnTo>
                <a:lnTo>
                  <a:pt x="10281158" y="2336800"/>
                </a:lnTo>
                <a:close/>
              </a:path>
              <a:path w="10563225" h="2349500">
                <a:moveTo>
                  <a:pt x="268871" y="2311400"/>
                </a:moveTo>
                <a:lnTo>
                  <a:pt x="227850" y="2311400"/>
                </a:lnTo>
                <a:lnTo>
                  <a:pt x="244995" y="2324100"/>
                </a:lnTo>
                <a:lnTo>
                  <a:pt x="263296" y="2336800"/>
                </a:lnTo>
                <a:lnTo>
                  <a:pt x="323951" y="2336800"/>
                </a:lnTo>
                <a:lnTo>
                  <a:pt x="305092" y="2324100"/>
                </a:lnTo>
                <a:lnTo>
                  <a:pt x="286880" y="2324100"/>
                </a:lnTo>
                <a:lnTo>
                  <a:pt x="268871" y="2311400"/>
                </a:lnTo>
                <a:close/>
              </a:path>
              <a:path w="10563225" h="2349500">
                <a:moveTo>
                  <a:pt x="10238232" y="2324100"/>
                </a:moveTo>
                <a:lnTo>
                  <a:pt x="324751" y="2324100"/>
                </a:lnTo>
                <a:lnTo>
                  <a:pt x="343801" y="2336800"/>
                </a:lnTo>
                <a:lnTo>
                  <a:pt x="10219055" y="2336800"/>
                </a:lnTo>
                <a:lnTo>
                  <a:pt x="10238232" y="2324100"/>
                </a:lnTo>
                <a:close/>
              </a:path>
              <a:path w="10563225" h="2349500">
                <a:moveTo>
                  <a:pt x="10317226" y="2324100"/>
                </a:moveTo>
                <a:lnTo>
                  <a:pt x="10257790" y="2324100"/>
                </a:lnTo>
                <a:lnTo>
                  <a:pt x="10238994" y="2336800"/>
                </a:lnTo>
                <a:lnTo>
                  <a:pt x="10299700" y="2336800"/>
                </a:lnTo>
                <a:lnTo>
                  <a:pt x="10317226" y="2324100"/>
                </a:lnTo>
                <a:close/>
              </a:path>
              <a:path w="10563225" h="2349500">
                <a:moveTo>
                  <a:pt x="289572" y="2311400"/>
                </a:moveTo>
                <a:lnTo>
                  <a:pt x="270560" y="2311400"/>
                </a:lnTo>
                <a:lnTo>
                  <a:pt x="288569" y="2324100"/>
                </a:lnTo>
                <a:lnTo>
                  <a:pt x="308051" y="2324100"/>
                </a:lnTo>
                <a:lnTo>
                  <a:pt x="289572" y="2311400"/>
                </a:lnTo>
                <a:close/>
              </a:path>
              <a:path w="10563225" h="2349500">
                <a:moveTo>
                  <a:pt x="10292334" y="2311400"/>
                </a:moveTo>
                <a:lnTo>
                  <a:pt x="10273411" y="2311400"/>
                </a:lnTo>
                <a:lnTo>
                  <a:pt x="10254869" y="2324100"/>
                </a:lnTo>
                <a:lnTo>
                  <a:pt x="10274427" y="2324100"/>
                </a:lnTo>
                <a:lnTo>
                  <a:pt x="10292334" y="2311400"/>
                </a:lnTo>
                <a:close/>
              </a:path>
              <a:path w="10563225" h="2349500">
                <a:moveTo>
                  <a:pt x="10335641" y="2311400"/>
                </a:moveTo>
                <a:lnTo>
                  <a:pt x="10294112" y="2311400"/>
                </a:lnTo>
                <a:lnTo>
                  <a:pt x="10276078" y="2324100"/>
                </a:lnTo>
                <a:lnTo>
                  <a:pt x="10317861" y="2324100"/>
                </a:lnTo>
                <a:lnTo>
                  <a:pt x="10335641" y="2311400"/>
                </a:lnTo>
                <a:close/>
              </a:path>
              <a:path w="10563225" h="2349500">
                <a:moveTo>
                  <a:pt x="185699" y="2273300"/>
                </a:moveTo>
                <a:lnTo>
                  <a:pt x="161594" y="2273300"/>
                </a:lnTo>
                <a:lnTo>
                  <a:pt x="176834" y="2286000"/>
                </a:lnTo>
                <a:lnTo>
                  <a:pt x="193624" y="2298700"/>
                </a:lnTo>
                <a:lnTo>
                  <a:pt x="209918" y="2311400"/>
                </a:lnTo>
                <a:lnTo>
                  <a:pt x="251383" y="2311400"/>
                </a:lnTo>
                <a:lnTo>
                  <a:pt x="234238" y="2298700"/>
                </a:lnTo>
                <a:lnTo>
                  <a:pt x="217703" y="2298700"/>
                </a:lnTo>
                <a:lnTo>
                  <a:pt x="201422" y="2286000"/>
                </a:lnTo>
                <a:lnTo>
                  <a:pt x="185699" y="2273300"/>
                </a:lnTo>
                <a:close/>
              </a:path>
              <a:path w="10563225" h="2349500">
                <a:moveTo>
                  <a:pt x="255054" y="2298700"/>
                </a:moveTo>
                <a:lnTo>
                  <a:pt x="236359" y="2298700"/>
                </a:lnTo>
                <a:lnTo>
                  <a:pt x="253504" y="2311400"/>
                </a:lnTo>
                <a:lnTo>
                  <a:pt x="272770" y="2311400"/>
                </a:lnTo>
                <a:lnTo>
                  <a:pt x="255054" y="2298700"/>
                </a:lnTo>
                <a:close/>
              </a:path>
              <a:path w="10563225" h="2349500">
                <a:moveTo>
                  <a:pt x="10326624" y="2298700"/>
                </a:moveTo>
                <a:lnTo>
                  <a:pt x="10307828" y="2298700"/>
                </a:lnTo>
                <a:lnTo>
                  <a:pt x="10290175" y="2311400"/>
                </a:lnTo>
                <a:lnTo>
                  <a:pt x="10309352" y="2311400"/>
                </a:lnTo>
                <a:lnTo>
                  <a:pt x="10326624" y="2298700"/>
                </a:lnTo>
                <a:close/>
              </a:path>
              <a:path w="10563225" h="2349500">
                <a:moveTo>
                  <a:pt x="10401300" y="2273300"/>
                </a:moveTo>
                <a:lnTo>
                  <a:pt x="10377170" y="2273300"/>
                </a:lnTo>
                <a:lnTo>
                  <a:pt x="10361422" y="2286000"/>
                </a:lnTo>
                <a:lnTo>
                  <a:pt x="10345293" y="2298700"/>
                </a:lnTo>
                <a:lnTo>
                  <a:pt x="10328656" y="2298700"/>
                </a:lnTo>
                <a:lnTo>
                  <a:pt x="10311511" y="2311400"/>
                </a:lnTo>
                <a:lnTo>
                  <a:pt x="10353040" y="2311400"/>
                </a:lnTo>
                <a:lnTo>
                  <a:pt x="10369804" y="2298700"/>
                </a:lnTo>
                <a:lnTo>
                  <a:pt x="10386060" y="2286000"/>
                </a:lnTo>
                <a:lnTo>
                  <a:pt x="10401300" y="2273300"/>
                </a:lnTo>
                <a:close/>
              </a:path>
              <a:path w="10563225" h="2349500">
                <a:moveTo>
                  <a:pt x="222300" y="2286000"/>
                </a:moveTo>
                <a:lnTo>
                  <a:pt x="219951" y="2286000"/>
                </a:lnTo>
                <a:lnTo>
                  <a:pt x="236715" y="2298700"/>
                </a:lnTo>
                <a:lnTo>
                  <a:pt x="239064" y="2298700"/>
                </a:lnTo>
                <a:lnTo>
                  <a:pt x="222300" y="2286000"/>
                </a:lnTo>
                <a:close/>
              </a:path>
              <a:path w="10563225" h="2349500">
                <a:moveTo>
                  <a:pt x="10343007" y="2286000"/>
                </a:moveTo>
                <a:lnTo>
                  <a:pt x="10340594" y="2286000"/>
                </a:lnTo>
                <a:lnTo>
                  <a:pt x="10323830" y="2298700"/>
                </a:lnTo>
                <a:lnTo>
                  <a:pt x="10326243" y="2298700"/>
                </a:lnTo>
                <a:lnTo>
                  <a:pt x="10343007" y="2286000"/>
                </a:lnTo>
                <a:close/>
              </a:path>
              <a:path w="10563225" h="2349500">
                <a:moveTo>
                  <a:pt x="206616" y="2273300"/>
                </a:moveTo>
                <a:lnTo>
                  <a:pt x="188493" y="2273300"/>
                </a:lnTo>
                <a:lnTo>
                  <a:pt x="204304" y="2286000"/>
                </a:lnTo>
                <a:lnTo>
                  <a:pt x="222897" y="2286000"/>
                </a:lnTo>
                <a:lnTo>
                  <a:pt x="206616" y="2273300"/>
                </a:lnTo>
                <a:close/>
              </a:path>
              <a:path w="10563225" h="2349500">
                <a:moveTo>
                  <a:pt x="10374376" y="2273300"/>
                </a:moveTo>
                <a:lnTo>
                  <a:pt x="10356342" y="2273300"/>
                </a:lnTo>
                <a:lnTo>
                  <a:pt x="10340086" y="2286000"/>
                </a:lnTo>
                <a:lnTo>
                  <a:pt x="10358628" y="2286000"/>
                </a:lnTo>
                <a:lnTo>
                  <a:pt x="10374376" y="2273300"/>
                </a:lnTo>
                <a:close/>
              </a:path>
              <a:path w="10563225" h="2349500">
                <a:moveTo>
                  <a:pt x="142011" y="2235200"/>
                </a:moveTo>
                <a:lnTo>
                  <a:pt x="117856" y="2235200"/>
                </a:lnTo>
                <a:lnTo>
                  <a:pt x="131787" y="2247900"/>
                </a:lnTo>
                <a:lnTo>
                  <a:pt x="161061" y="2273300"/>
                </a:lnTo>
                <a:lnTo>
                  <a:pt x="185800" y="2273300"/>
                </a:lnTo>
                <a:lnTo>
                  <a:pt x="170560" y="2260600"/>
                </a:lnTo>
                <a:lnTo>
                  <a:pt x="156006" y="2247900"/>
                </a:lnTo>
                <a:lnTo>
                  <a:pt x="142011" y="2235200"/>
                </a:lnTo>
                <a:close/>
              </a:path>
              <a:path w="10563225" h="2349500">
                <a:moveTo>
                  <a:pt x="191274" y="2260600"/>
                </a:moveTo>
                <a:lnTo>
                  <a:pt x="173558" y="2260600"/>
                </a:lnTo>
                <a:lnTo>
                  <a:pt x="188798" y="2273300"/>
                </a:lnTo>
                <a:lnTo>
                  <a:pt x="207086" y="2273300"/>
                </a:lnTo>
                <a:lnTo>
                  <a:pt x="191274" y="2260600"/>
                </a:lnTo>
                <a:close/>
              </a:path>
              <a:path w="10563225" h="2349500">
                <a:moveTo>
                  <a:pt x="10389235" y="2260600"/>
                </a:moveTo>
                <a:lnTo>
                  <a:pt x="10371582" y="2260600"/>
                </a:lnTo>
                <a:lnTo>
                  <a:pt x="10355834" y="2273300"/>
                </a:lnTo>
                <a:lnTo>
                  <a:pt x="10373995" y="2273300"/>
                </a:lnTo>
                <a:lnTo>
                  <a:pt x="10389235" y="2260600"/>
                </a:lnTo>
                <a:close/>
              </a:path>
              <a:path w="10563225" h="2349500">
                <a:moveTo>
                  <a:pt x="10504551" y="2159000"/>
                </a:moveTo>
                <a:lnTo>
                  <a:pt x="10491470" y="2159000"/>
                </a:lnTo>
                <a:lnTo>
                  <a:pt x="10481310" y="2171700"/>
                </a:lnTo>
                <a:lnTo>
                  <a:pt x="10470642" y="2184400"/>
                </a:lnTo>
                <a:lnTo>
                  <a:pt x="10459212" y="2197100"/>
                </a:lnTo>
                <a:lnTo>
                  <a:pt x="10447020" y="2209800"/>
                </a:lnTo>
                <a:lnTo>
                  <a:pt x="10434193" y="2222500"/>
                </a:lnTo>
                <a:lnTo>
                  <a:pt x="10420858" y="2235200"/>
                </a:lnTo>
                <a:lnTo>
                  <a:pt x="10420985" y="2235200"/>
                </a:lnTo>
                <a:lnTo>
                  <a:pt x="10406888" y="2247900"/>
                </a:lnTo>
                <a:lnTo>
                  <a:pt x="10392156" y="2260600"/>
                </a:lnTo>
                <a:lnTo>
                  <a:pt x="10377043" y="2273300"/>
                </a:lnTo>
                <a:lnTo>
                  <a:pt x="10401681" y="2273300"/>
                </a:lnTo>
                <a:lnTo>
                  <a:pt x="10416540" y="2260600"/>
                </a:lnTo>
                <a:lnTo>
                  <a:pt x="10431145" y="2247900"/>
                </a:lnTo>
                <a:lnTo>
                  <a:pt x="10431653" y="2247900"/>
                </a:lnTo>
                <a:lnTo>
                  <a:pt x="10458323" y="2222500"/>
                </a:lnTo>
                <a:lnTo>
                  <a:pt x="10471023" y="2209800"/>
                </a:lnTo>
                <a:lnTo>
                  <a:pt x="10471404" y="2209800"/>
                </a:lnTo>
                <a:lnTo>
                  <a:pt x="10483342" y="2197100"/>
                </a:lnTo>
                <a:lnTo>
                  <a:pt x="10494137" y="2184400"/>
                </a:lnTo>
                <a:lnTo>
                  <a:pt x="10494391" y="2184400"/>
                </a:lnTo>
                <a:lnTo>
                  <a:pt x="10504551" y="2159000"/>
                </a:lnTo>
                <a:close/>
              </a:path>
              <a:path w="10563225" h="2349500">
                <a:moveTo>
                  <a:pt x="162407" y="2247900"/>
                </a:moveTo>
                <a:lnTo>
                  <a:pt x="159207" y="2247900"/>
                </a:lnTo>
                <a:lnTo>
                  <a:pt x="173875" y="2260600"/>
                </a:lnTo>
                <a:lnTo>
                  <a:pt x="177076" y="2260600"/>
                </a:lnTo>
                <a:lnTo>
                  <a:pt x="162407" y="2247900"/>
                </a:lnTo>
                <a:close/>
              </a:path>
              <a:path w="10563225" h="2349500">
                <a:moveTo>
                  <a:pt x="10403713" y="2247900"/>
                </a:moveTo>
                <a:lnTo>
                  <a:pt x="10400538" y="2247900"/>
                </a:lnTo>
                <a:lnTo>
                  <a:pt x="10385806" y="2260600"/>
                </a:lnTo>
                <a:lnTo>
                  <a:pt x="10388981" y="2260600"/>
                </a:lnTo>
                <a:lnTo>
                  <a:pt x="10403713" y="2247900"/>
                </a:lnTo>
                <a:close/>
              </a:path>
              <a:path w="10563225" h="2349500">
                <a:moveTo>
                  <a:pt x="148818" y="2235200"/>
                </a:moveTo>
                <a:lnTo>
                  <a:pt x="145415" y="2235200"/>
                </a:lnTo>
                <a:lnTo>
                  <a:pt x="159512" y="2247900"/>
                </a:lnTo>
                <a:lnTo>
                  <a:pt x="162915" y="2247900"/>
                </a:lnTo>
                <a:lnTo>
                  <a:pt x="148818" y="2235200"/>
                </a:lnTo>
                <a:close/>
              </a:path>
              <a:path w="10563225" h="2349500">
                <a:moveTo>
                  <a:pt x="10417556" y="2235200"/>
                </a:moveTo>
                <a:lnTo>
                  <a:pt x="10414127" y="2235200"/>
                </a:lnTo>
                <a:lnTo>
                  <a:pt x="10400030" y="2247900"/>
                </a:lnTo>
                <a:lnTo>
                  <a:pt x="10403459" y="2247900"/>
                </a:lnTo>
                <a:lnTo>
                  <a:pt x="10417556" y="2235200"/>
                </a:lnTo>
                <a:close/>
              </a:path>
              <a:path w="10563225" h="2349500">
                <a:moveTo>
                  <a:pt x="62153" y="2133600"/>
                </a:moveTo>
                <a:lnTo>
                  <a:pt x="39738" y="2133600"/>
                </a:lnTo>
                <a:lnTo>
                  <a:pt x="48399" y="2146300"/>
                </a:lnTo>
                <a:lnTo>
                  <a:pt x="58343" y="2159000"/>
                </a:lnTo>
                <a:lnTo>
                  <a:pt x="68440" y="2184400"/>
                </a:lnTo>
                <a:lnTo>
                  <a:pt x="91516" y="2209800"/>
                </a:lnTo>
                <a:lnTo>
                  <a:pt x="104559" y="2222500"/>
                </a:lnTo>
                <a:lnTo>
                  <a:pt x="117424" y="2235200"/>
                </a:lnTo>
                <a:lnTo>
                  <a:pt x="142087" y="2235200"/>
                </a:lnTo>
                <a:lnTo>
                  <a:pt x="128562" y="2222500"/>
                </a:lnTo>
                <a:lnTo>
                  <a:pt x="115785" y="2209800"/>
                </a:lnTo>
                <a:lnTo>
                  <a:pt x="103682" y="2197100"/>
                </a:lnTo>
                <a:lnTo>
                  <a:pt x="92240" y="2184400"/>
                </a:lnTo>
                <a:lnTo>
                  <a:pt x="81457" y="2171700"/>
                </a:lnTo>
                <a:lnTo>
                  <a:pt x="71424" y="2159000"/>
                </a:lnTo>
                <a:lnTo>
                  <a:pt x="62153" y="2133600"/>
                </a:lnTo>
                <a:close/>
              </a:path>
              <a:path w="10563225" h="2349500">
                <a:moveTo>
                  <a:pt x="135699" y="2222500"/>
                </a:moveTo>
                <a:lnTo>
                  <a:pt x="132130" y="2222500"/>
                </a:lnTo>
                <a:lnTo>
                  <a:pt x="145656" y="2235200"/>
                </a:lnTo>
                <a:lnTo>
                  <a:pt x="149225" y="2235200"/>
                </a:lnTo>
                <a:lnTo>
                  <a:pt x="135699" y="2222500"/>
                </a:lnTo>
                <a:close/>
              </a:path>
              <a:path w="10563225" h="2349500">
                <a:moveTo>
                  <a:pt x="10430637" y="2222500"/>
                </a:moveTo>
                <a:lnTo>
                  <a:pt x="10427081" y="2222500"/>
                </a:lnTo>
                <a:lnTo>
                  <a:pt x="10413619" y="2235200"/>
                </a:lnTo>
                <a:lnTo>
                  <a:pt x="10417302" y="2235200"/>
                </a:lnTo>
                <a:lnTo>
                  <a:pt x="10430637" y="2222500"/>
                </a:lnTo>
                <a:close/>
              </a:path>
              <a:path w="10563225" h="2349500">
                <a:moveTo>
                  <a:pt x="123278" y="2209800"/>
                </a:moveTo>
                <a:lnTo>
                  <a:pt x="119532" y="2209800"/>
                </a:lnTo>
                <a:lnTo>
                  <a:pt x="132397" y="2222500"/>
                </a:lnTo>
                <a:lnTo>
                  <a:pt x="136131" y="2222500"/>
                </a:lnTo>
                <a:lnTo>
                  <a:pt x="123278" y="2209800"/>
                </a:lnTo>
                <a:close/>
              </a:path>
              <a:path w="10563225" h="2349500">
                <a:moveTo>
                  <a:pt x="10443337" y="2209800"/>
                </a:moveTo>
                <a:lnTo>
                  <a:pt x="10439527" y="2209800"/>
                </a:lnTo>
                <a:lnTo>
                  <a:pt x="10426700" y="2222500"/>
                </a:lnTo>
                <a:lnTo>
                  <a:pt x="10430510" y="2222500"/>
                </a:lnTo>
                <a:lnTo>
                  <a:pt x="10443337" y="2209800"/>
                </a:lnTo>
                <a:close/>
              </a:path>
              <a:path w="10563225" h="2349500">
                <a:moveTo>
                  <a:pt x="111518" y="2197100"/>
                </a:moveTo>
                <a:lnTo>
                  <a:pt x="107607" y="2197100"/>
                </a:lnTo>
                <a:lnTo>
                  <a:pt x="119799" y="2209800"/>
                </a:lnTo>
                <a:lnTo>
                  <a:pt x="123710" y="2209800"/>
                </a:lnTo>
                <a:lnTo>
                  <a:pt x="111518" y="2197100"/>
                </a:lnTo>
                <a:close/>
              </a:path>
              <a:path w="10563225" h="2349500">
                <a:moveTo>
                  <a:pt x="10455402" y="2197100"/>
                </a:moveTo>
                <a:lnTo>
                  <a:pt x="10451465" y="2197100"/>
                </a:lnTo>
                <a:lnTo>
                  <a:pt x="10439146" y="2209800"/>
                </a:lnTo>
                <a:lnTo>
                  <a:pt x="10443083" y="2209800"/>
                </a:lnTo>
                <a:lnTo>
                  <a:pt x="10455402" y="2197100"/>
                </a:lnTo>
                <a:close/>
              </a:path>
              <a:path w="10563225" h="2349500">
                <a:moveTo>
                  <a:pt x="100418" y="2184400"/>
                </a:moveTo>
                <a:lnTo>
                  <a:pt x="96329" y="2184400"/>
                </a:lnTo>
                <a:lnTo>
                  <a:pt x="107848" y="2197100"/>
                </a:lnTo>
                <a:lnTo>
                  <a:pt x="111937" y="2197100"/>
                </a:lnTo>
                <a:lnTo>
                  <a:pt x="100418" y="2184400"/>
                </a:lnTo>
                <a:close/>
              </a:path>
              <a:path w="10563225" h="2349500">
                <a:moveTo>
                  <a:pt x="10466578" y="2184400"/>
                </a:moveTo>
                <a:lnTo>
                  <a:pt x="10462514" y="2184400"/>
                </a:lnTo>
                <a:lnTo>
                  <a:pt x="10450957" y="2197100"/>
                </a:lnTo>
                <a:lnTo>
                  <a:pt x="10455021" y="2197100"/>
                </a:lnTo>
                <a:lnTo>
                  <a:pt x="10466578" y="2184400"/>
                </a:lnTo>
                <a:close/>
              </a:path>
              <a:path w="10563225" h="2349500">
                <a:moveTo>
                  <a:pt x="80149" y="2146300"/>
                </a:moveTo>
                <a:lnTo>
                  <a:pt x="75780" y="2146300"/>
                </a:lnTo>
                <a:lnTo>
                  <a:pt x="85877" y="2171700"/>
                </a:lnTo>
                <a:lnTo>
                  <a:pt x="85674" y="2171700"/>
                </a:lnTo>
                <a:lnTo>
                  <a:pt x="96532" y="2184400"/>
                </a:lnTo>
                <a:lnTo>
                  <a:pt x="100749" y="2184400"/>
                </a:lnTo>
                <a:lnTo>
                  <a:pt x="89890" y="2159000"/>
                </a:lnTo>
                <a:lnTo>
                  <a:pt x="90246" y="2159000"/>
                </a:lnTo>
                <a:lnTo>
                  <a:pt x="80149" y="2146300"/>
                </a:lnTo>
                <a:close/>
              </a:path>
              <a:path w="10563225" h="2349500">
                <a:moveTo>
                  <a:pt x="10487025" y="2146300"/>
                </a:moveTo>
                <a:lnTo>
                  <a:pt x="10482707" y="2146300"/>
                </a:lnTo>
                <a:lnTo>
                  <a:pt x="10472547" y="2159000"/>
                </a:lnTo>
                <a:lnTo>
                  <a:pt x="10472928" y="2159000"/>
                </a:lnTo>
                <a:lnTo>
                  <a:pt x="10462133" y="2184400"/>
                </a:lnTo>
                <a:lnTo>
                  <a:pt x="10466324" y="2184400"/>
                </a:lnTo>
                <a:lnTo>
                  <a:pt x="10477119" y="2171700"/>
                </a:lnTo>
                <a:lnTo>
                  <a:pt x="10487025" y="2146300"/>
                </a:lnTo>
                <a:close/>
              </a:path>
              <a:path w="10563225" h="2349500">
                <a:moveTo>
                  <a:pt x="10494391" y="177800"/>
                </a:moveTo>
                <a:lnTo>
                  <a:pt x="10481310" y="177800"/>
                </a:lnTo>
                <a:lnTo>
                  <a:pt x="10491470" y="203200"/>
                </a:lnTo>
                <a:lnTo>
                  <a:pt x="10500741" y="215900"/>
                </a:lnTo>
                <a:lnTo>
                  <a:pt x="10509250" y="228600"/>
                </a:lnTo>
                <a:lnTo>
                  <a:pt x="10516997" y="254000"/>
                </a:lnTo>
                <a:lnTo>
                  <a:pt x="10523855" y="266700"/>
                </a:lnTo>
                <a:lnTo>
                  <a:pt x="10529951" y="279400"/>
                </a:lnTo>
                <a:lnTo>
                  <a:pt x="10535158" y="304800"/>
                </a:lnTo>
                <a:lnTo>
                  <a:pt x="10539476" y="317500"/>
                </a:lnTo>
                <a:lnTo>
                  <a:pt x="10542905" y="342900"/>
                </a:lnTo>
                <a:lnTo>
                  <a:pt x="10545318" y="355600"/>
                </a:lnTo>
                <a:lnTo>
                  <a:pt x="10546842" y="381000"/>
                </a:lnTo>
                <a:lnTo>
                  <a:pt x="10547350" y="393700"/>
                </a:lnTo>
                <a:lnTo>
                  <a:pt x="10547350" y="1955800"/>
                </a:lnTo>
                <a:lnTo>
                  <a:pt x="10546842" y="1968500"/>
                </a:lnTo>
                <a:lnTo>
                  <a:pt x="10545318" y="1993900"/>
                </a:lnTo>
                <a:lnTo>
                  <a:pt x="10542778" y="2019300"/>
                </a:lnTo>
                <a:lnTo>
                  <a:pt x="10539476" y="2032000"/>
                </a:lnTo>
                <a:lnTo>
                  <a:pt x="10535158" y="2044700"/>
                </a:lnTo>
                <a:lnTo>
                  <a:pt x="10529951" y="2070100"/>
                </a:lnTo>
                <a:lnTo>
                  <a:pt x="10523855" y="2082800"/>
                </a:lnTo>
                <a:lnTo>
                  <a:pt x="10516870" y="2108200"/>
                </a:lnTo>
                <a:lnTo>
                  <a:pt x="10509250" y="2120900"/>
                </a:lnTo>
                <a:lnTo>
                  <a:pt x="10500741" y="2133600"/>
                </a:lnTo>
                <a:lnTo>
                  <a:pt x="10491343" y="2159000"/>
                </a:lnTo>
                <a:lnTo>
                  <a:pt x="10504805" y="2159000"/>
                </a:lnTo>
                <a:lnTo>
                  <a:pt x="10514203" y="2146300"/>
                </a:lnTo>
                <a:lnTo>
                  <a:pt x="10514584" y="2146300"/>
                </a:lnTo>
                <a:lnTo>
                  <a:pt x="10523093" y="2133600"/>
                </a:lnTo>
                <a:lnTo>
                  <a:pt x="10523474" y="2133600"/>
                </a:lnTo>
                <a:lnTo>
                  <a:pt x="10531348" y="2108200"/>
                </a:lnTo>
                <a:lnTo>
                  <a:pt x="10538333" y="2095500"/>
                </a:lnTo>
                <a:lnTo>
                  <a:pt x="10538460" y="2095500"/>
                </a:lnTo>
                <a:lnTo>
                  <a:pt x="10544683" y="2070100"/>
                </a:lnTo>
                <a:lnTo>
                  <a:pt x="10544937" y="2070100"/>
                </a:lnTo>
                <a:lnTo>
                  <a:pt x="10550144" y="2057400"/>
                </a:lnTo>
                <a:lnTo>
                  <a:pt x="10554716" y="2032000"/>
                </a:lnTo>
                <a:lnTo>
                  <a:pt x="10558272" y="2019300"/>
                </a:lnTo>
                <a:lnTo>
                  <a:pt x="10560685" y="1993900"/>
                </a:lnTo>
                <a:lnTo>
                  <a:pt x="10562336" y="1981200"/>
                </a:lnTo>
                <a:lnTo>
                  <a:pt x="10562336" y="1968500"/>
                </a:lnTo>
                <a:lnTo>
                  <a:pt x="10562844" y="1955800"/>
                </a:lnTo>
                <a:lnTo>
                  <a:pt x="10562844" y="393700"/>
                </a:lnTo>
                <a:lnTo>
                  <a:pt x="10562336" y="381000"/>
                </a:lnTo>
                <a:lnTo>
                  <a:pt x="10560812" y="355600"/>
                </a:lnTo>
                <a:lnTo>
                  <a:pt x="10558272" y="342900"/>
                </a:lnTo>
                <a:lnTo>
                  <a:pt x="10554589" y="317500"/>
                </a:lnTo>
                <a:lnTo>
                  <a:pt x="10550271" y="304800"/>
                </a:lnTo>
                <a:lnTo>
                  <a:pt x="10544937" y="279400"/>
                </a:lnTo>
                <a:lnTo>
                  <a:pt x="10544683" y="279400"/>
                </a:lnTo>
                <a:lnTo>
                  <a:pt x="10538460" y="266700"/>
                </a:lnTo>
                <a:lnTo>
                  <a:pt x="10538333" y="266700"/>
                </a:lnTo>
                <a:lnTo>
                  <a:pt x="10531094" y="241300"/>
                </a:lnTo>
                <a:lnTo>
                  <a:pt x="10523474" y="228600"/>
                </a:lnTo>
                <a:lnTo>
                  <a:pt x="10523093" y="228600"/>
                </a:lnTo>
                <a:lnTo>
                  <a:pt x="10514584" y="203200"/>
                </a:lnTo>
                <a:lnTo>
                  <a:pt x="10504805" y="190500"/>
                </a:lnTo>
                <a:lnTo>
                  <a:pt x="10504551" y="190500"/>
                </a:lnTo>
                <a:lnTo>
                  <a:pt x="10494391" y="177800"/>
                </a:lnTo>
                <a:close/>
              </a:path>
              <a:path w="10563225" h="2349500">
                <a:moveTo>
                  <a:pt x="71145" y="2133600"/>
                </a:moveTo>
                <a:lnTo>
                  <a:pt x="66649" y="2133600"/>
                </a:lnTo>
                <a:lnTo>
                  <a:pt x="75984" y="2146300"/>
                </a:lnTo>
                <a:lnTo>
                  <a:pt x="80479" y="2146300"/>
                </a:lnTo>
                <a:lnTo>
                  <a:pt x="71145" y="2133600"/>
                </a:lnTo>
                <a:close/>
              </a:path>
              <a:path w="10563225" h="2349500">
                <a:moveTo>
                  <a:pt x="10496296" y="2133600"/>
                </a:moveTo>
                <a:lnTo>
                  <a:pt x="10491851" y="2133600"/>
                </a:lnTo>
                <a:lnTo>
                  <a:pt x="10482326" y="2146300"/>
                </a:lnTo>
                <a:lnTo>
                  <a:pt x="10486898" y="2146300"/>
                </a:lnTo>
                <a:lnTo>
                  <a:pt x="10496296" y="2133600"/>
                </a:lnTo>
                <a:close/>
              </a:path>
              <a:path w="10563225" h="2349500">
                <a:moveTo>
                  <a:pt x="32829" y="2070100"/>
                </a:moveTo>
                <a:lnTo>
                  <a:pt x="18135" y="2070100"/>
                </a:lnTo>
                <a:lnTo>
                  <a:pt x="24320" y="2095500"/>
                </a:lnTo>
                <a:lnTo>
                  <a:pt x="31699" y="2108200"/>
                </a:lnTo>
                <a:lnTo>
                  <a:pt x="39420" y="2133600"/>
                </a:lnTo>
                <a:lnTo>
                  <a:pt x="62217" y="2133600"/>
                </a:lnTo>
                <a:lnTo>
                  <a:pt x="53543" y="2120900"/>
                </a:lnTo>
                <a:lnTo>
                  <a:pt x="45897" y="2108200"/>
                </a:lnTo>
                <a:lnTo>
                  <a:pt x="38988" y="2082800"/>
                </a:lnTo>
                <a:lnTo>
                  <a:pt x="32829" y="2070100"/>
                </a:lnTo>
                <a:close/>
              </a:path>
              <a:path w="10563225" h="2349500">
                <a:moveTo>
                  <a:pt x="62750" y="2120900"/>
                </a:moveTo>
                <a:lnTo>
                  <a:pt x="58153" y="2120900"/>
                </a:lnTo>
                <a:lnTo>
                  <a:pt x="66814" y="2133600"/>
                </a:lnTo>
                <a:lnTo>
                  <a:pt x="71424" y="2133600"/>
                </a:lnTo>
                <a:lnTo>
                  <a:pt x="62750" y="2120900"/>
                </a:lnTo>
                <a:close/>
              </a:path>
              <a:path w="10563225" h="2349500">
                <a:moveTo>
                  <a:pt x="10504678" y="2120900"/>
                </a:moveTo>
                <a:lnTo>
                  <a:pt x="10500106" y="2120900"/>
                </a:lnTo>
                <a:lnTo>
                  <a:pt x="10491470" y="2133600"/>
                </a:lnTo>
                <a:lnTo>
                  <a:pt x="10496042" y="2133600"/>
                </a:lnTo>
                <a:lnTo>
                  <a:pt x="10504678" y="2120900"/>
                </a:lnTo>
                <a:close/>
              </a:path>
              <a:path w="10563225" h="2349500">
                <a:moveTo>
                  <a:pt x="48628" y="2082800"/>
                </a:moveTo>
                <a:lnTo>
                  <a:pt x="43802" y="2082800"/>
                </a:lnTo>
                <a:lnTo>
                  <a:pt x="50761" y="2108200"/>
                </a:lnTo>
                <a:lnTo>
                  <a:pt x="50622" y="2108200"/>
                </a:lnTo>
                <a:lnTo>
                  <a:pt x="58343" y="2120900"/>
                </a:lnTo>
                <a:lnTo>
                  <a:pt x="63068" y="2120900"/>
                </a:lnTo>
                <a:lnTo>
                  <a:pt x="55359" y="2095500"/>
                </a:lnTo>
                <a:lnTo>
                  <a:pt x="55575" y="2095500"/>
                </a:lnTo>
                <a:lnTo>
                  <a:pt x="48628" y="2082800"/>
                </a:lnTo>
                <a:close/>
              </a:path>
              <a:path w="10563225" h="2349500">
                <a:moveTo>
                  <a:pt x="10519029" y="2082800"/>
                </a:moveTo>
                <a:lnTo>
                  <a:pt x="10514203" y="2082800"/>
                </a:lnTo>
                <a:lnTo>
                  <a:pt x="10507218" y="2095500"/>
                </a:lnTo>
                <a:lnTo>
                  <a:pt x="10507472" y="2095500"/>
                </a:lnTo>
                <a:lnTo>
                  <a:pt x="10499725" y="2120900"/>
                </a:lnTo>
                <a:lnTo>
                  <a:pt x="10504551" y="2120900"/>
                </a:lnTo>
                <a:lnTo>
                  <a:pt x="10512171" y="2108200"/>
                </a:lnTo>
                <a:lnTo>
                  <a:pt x="10519029" y="2082800"/>
                </a:lnTo>
                <a:close/>
              </a:path>
              <a:path w="10563225" h="2349500">
                <a:moveTo>
                  <a:pt x="42633" y="2070100"/>
                </a:moveTo>
                <a:lnTo>
                  <a:pt x="37731" y="2070100"/>
                </a:lnTo>
                <a:lnTo>
                  <a:pt x="43929" y="2082800"/>
                </a:lnTo>
                <a:lnTo>
                  <a:pt x="48831" y="2082800"/>
                </a:lnTo>
                <a:lnTo>
                  <a:pt x="42633" y="2070100"/>
                </a:lnTo>
                <a:close/>
              </a:path>
              <a:path w="10563225" h="2349500">
                <a:moveTo>
                  <a:pt x="10525125" y="2070100"/>
                </a:moveTo>
                <a:lnTo>
                  <a:pt x="10520172" y="2070100"/>
                </a:lnTo>
                <a:lnTo>
                  <a:pt x="10514076" y="2082800"/>
                </a:lnTo>
                <a:lnTo>
                  <a:pt x="10518902" y="2082800"/>
                </a:lnTo>
                <a:lnTo>
                  <a:pt x="10525125" y="2070100"/>
                </a:lnTo>
                <a:close/>
              </a:path>
              <a:path w="10563225" h="2349500">
                <a:moveTo>
                  <a:pt x="17525" y="1993900"/>
                </a:moveTo>
                <a:lnTo>
                  <a:pt x="2108" y="1993900"/>
                </a:lnTo>
                <a:lnTo>
                  <a:pt x="4673" y="2019300"/>
                </a:lnTo>
                <a:lnTo>
                  <a:pt x="8102" y="2032000"/>
                </a:lnTo>
                <a:lnTo>
                  <a:pt x="12509" y="2057400"/>
                </a:lnTo>
                <a:lnTo>
                  <a:pt x="17919" y="2070100"/>
                </a:lnTo>
                <a:lnTo>
                  <a:pt x="32880" y="2070100"/>
                </a:lnTo>
                <a:lnTo>
                  <a:pt x="27635" y="2044700"/>
                </a:lnTo>
                <a:lnTo>
                  <a:pt x="23380" y="2032000"/>
                </a:lnTo>
                <a:lnTo>
                  <a:pt x="19977" y="2019300"/>
                </a:lnTo>
                <a:lnTo>
                  <a:pt x="17525" y="1993900"/>
                </a:lnTo>
                <a:close/>
              </a:path>
              <a:path w="10563225" h="2349500">
                <a:moveTo>
                  <a:pt x="37604" y="2044700"/>
                </a:moveTo>
                <a:lnTo>
                  <a:pt x="32626" y="2044700"/>
                </a:lnTo>
                <a:lnTo>
                  <a:pt x="37858" y="2070100"/>
                </a:lnTo>
                <a:lnTo>
                  <a:pt x="42849" y="2070100"/>
                </a:lnTo>
                <a:lnTo>
                  <a:pt x="37604" y="2044700"/>
                </a:lnTo>
                <a:close/>
              </a:path>
              <a:path w="10563225" h="2349500">
                <a:moveTo>
                  <a:pt x="10530205" y="2044700"/>
                </a:moveTo>
                <a:lnTo>
                  <a:pt x="10525252" y="2044700"/>
                </a:lnTo>
                <a:lnTo>
                  <a:pt x="10520045" y="2070100"/>
                </a:lnTo>
                <a:lnTo>
                  <a:pt x="10524998" y="2070100"/>
                </a:lnTo>
                <a:lnTo>
                  <a:pt x="10530205" y="2044700"/>
                </a:lnTo>
                <a:close/>
              </a:path>
              <a:path w="10563225" h="2349500">
                <a:moveTo>
                  <a:pt x="33489" y="2032000"/>
                </a:moveTo>
                <a:lnTo>
                  <a:pt x="28435" y="2032000"/>
                </a:lnTo>
                <a:lnTo>
                  <a:pt x="32727" y="2044700"/>
                </a:lnTo>
                <a:lnTo>
                  <a:pt x="37782" y="2044700"/>
                </a:lnTo>
                <a:lnTo>
                  <a:pt x="33489" y="2032000"/>
                </a:lnTo>
                <a:close/>
              </a:path>
              <a:path w="10563225" h="2349500">
                <a:moveTo>
                  <a:pt x="10534396" y="2032000"/>
                </a:moveTo>
                <a:lnTo>
                  <a:pt x="10529316" y="2032000"/>
                </a:lnTo>
                <a:lnTo>
                  <a:pt x="10525125" y="2044700"/>
                </a:lnTo>
                <a:lnTo>
                  <a:pt x="10530078" y="2044700"/>
                </a:lnTo>
                <a:lnTo>
                  <a:pt x="10534396" y="2032000"/>
                </a:lnTo>
                <a:close/>
              </a:path>
              <a:path w="10563225" h="2349500">
                <a:moveTo>
                  <a:pt x="30187" y="2006600"/>
                </a:moveTo>
                <a:lnTo>
                  <a:pt x="25082" y="2006600"/>
                </a:lnTo>
                <a:lnTo>
                  <a:pt x="28511" y="2032000"/>
                </a:lnTo>
                <a:lnTo>
                  <a:pt x="33616" y="2032000"/>
                </a:lnTo>
                <a:lnTo>
                  <a:pt x="30187" y="2006600"/>
                </a:lnTo>
                <a:close/>
              </a:path>
              <a:path w="10563225" h="2349500">
                <a:moveTo>
                  <a:pt x="10542143" y="393700"/>
                </a:moveTo>
                <a:lnTo>
                  <a:pt x="10536936" y="393700"/>
                </a:lnTo>
                <a:lnTo>
                  <a:pt x="10536936" y="1955800"/>
                </a:lnTo>
                <a:lnTo>
                  <a:pt x="10536428" y="1968500"/>
                </a:lnTo>
                <a:lnTo>
                  <a:pt x="10535031" y="1993900"/>
                </a:lnTo>
                <a:lnTo>
                  <a:pt x="10532618" y="2006600"/>
                </a:lnTo>
                <a:lnTo>
                  <a:pt x="10529189" y="2032000"/>
                </a:lnTo>
                <a:lnTo>
                  <a:pt x="10534269" y="2032000"/>
                </a:lnTo>
                <a:lnTo>
                  <a:pt x="10537698" y="2006600"/>
                </a:lnTo>
                <a:lnTo>
                  <a:pt x="10540238" y="1993900"/>
                </a:lnTo>
                <a:lnTo>
                  <a:pt x="10541635" y="1968500"/>
                </a:lnTo>
                <a:lnTo>
                  <a:pt x="10542143" y="1955800"/>
                </a:lnTo>
                <a:lnTo>
                  <a:pt x="10542143" y="393700"/>
                </a:lnTo>
                <a:close/>
              </a:path>
              <a:path w="10563225" h="2349500">
                <a:moveTo>
                  <a:pt x="27800" y="1993900"/>
                </a:moveTo>
                <a:lnTo>
                  <a:pt x="22669" y="1993900"/>
                </a:lnTo>
                <a:lnTo>
                  <a:pt x="25146" y="2006600"/>
                </a:lnTo>
                <a:lnTo>
                  <a:pt x="30276" y="2006600"/>
                </a:lnTo>
                <a:lnTo>
                  <a:pt x="27800" y="1993900"/>
                </a:lnTo>
                <a:close/>
              </a:path>
              <a:path w="10563225" h="2349500">
                <a:moveTo>
                  <a:pt x="17538" y="355600"/>
                </a:moveTo>
                <a:lnTo>
                  <a:pt x="2044" y="355600"/>
                </a:lnTo>
                <a:lnTo>
                  <a:pt x="520" y="381000"/>
                </a:lnTo>
                <a:lnTo>
                  <a:pt x="0" y="393700"/>
                </a:lnTo>
                <a:lnTo>
                  <a:pt x="0" y="1955800"/>
                </a:lnTo>
                <a:lnTo>
                  <a:pt x="482" y="1968500"/>
                </a:lnTo>
                <a:lnTo>
                  <a:pt x="520" y="1981200"/>
                </a:lnTo>
                <a:lnTo>
                  <a:pt x="2044" y="1993900"/>
                </a:lnTo>
                <a:lnTo>
                  <a:pt x="17538" y="1993900"/>
                </a:lnTo>
                <a:lnTo>
                  <a:pt x="16014" y="1968500"/>
                </a:lnTo>
                <a:lnTo>
                  <a:pt x="15544" y="1955800"/>
                </a:lnTo>
                <a:lnTo>
                  <a:pt x="15544" y="393700"/>
                </a:lnTo>
                <a:lnTo>
                  <a:pt x="16014" y="381000"/>
                </a:lnTo>
                <a:lnTo>
                  <a:pt x="17538" y="355600"/>
                </a:lnTo>
                <a:close/>
              </a:path>
              <a:path w="10563225" h="2349500">
                <a:moveTo>
                  <a:pt x="26339" y="1968500"/>
                </a:moveTo>
                <a:lnTo>
                  <a:pt x="21183" y="1968500"/>
                </a:lnTo>
                <a:lnTo>
                  <a:pt x="22707" y="1993900"/>
                </a:lnTo>
                <a:lnTo>
                  <a:pt x="27863" y="1993900"/>
                </a:lnTo>
                <a:lnTo>
                  <a:pt x="26339" y="1968500"/>
                </a:lnTo>
                <a:close/>
              </a:path>
              <a:path w="10563225" h="2349500">
                <a:moveTo>
                  <a:pt x="26377" y="381000"/>
                </a:moveTo>
                <a:lnTo>
                  <a:pt x="21196" y="381000"/>
                </a:lnTo>
                <a:lnTo>
                  <a:pt x="20726" y="393700"/>
                </a:lnTo>
                <a:lnTo>
                  <a:pt x="20726" y="1955800"/>
                </a:lnTo>
                <a:lnTo>
                  <a:pt x="21196" y="1968500"/>
                </a:lnTo>
                <a:lnTo>
                  <a:pt x="26377" y="1968500"/>
                </a:lnTo>
                <a:lnTo>
                  <a:pt x="25908" y="1955800"/>
                </a:lnTo>
                <a:lnTo>
                  <a:pt x="25908" y="393700"/>
                </a:lnTo>
                <a:lnTo>
                  <a:pt x="26142" y="393700"/>
                </a:lnTo>
                <a:lnTo>
                  <a:pt x="26377" y="381000"/>
                </a:lnTo>
                <a:close/>
              </a:path>
              <a:path w="10563225" h="2349500">
                <a:moveTo>
                  <a:pt x="26142" y="393700"/>
                </a:moveTo>
                <a:lnTo>
                  <a:pt x="25908" y="393700"/>
                </a:lnTo>
                <a:lnTo>
                  <a:pt x="25908" y="406400"/>
                </a:lnTo>
                <a:lnTo>
                  <a:pt x="26142" y="393700"/>
                </a:lnTo>
                <a:close/>
              </a:path>
              <a:path w="10563225" h="2349500">
                <a:moveTo>
                  <a:pt x="10534269" y="317500"/>
                </a:moveTo>
                <a:lnTo>
                  <a:pt x="10529189" y="317500"/>
                </a:lnTo>
                <a:lnTo>
                  <a:pt x="10532618" y="342900"/>
                </a:lnTo>
                <a:lnTo>
                  <a:pt x="10535031" y="355600"/>
                </a:lnTo>
                <a:lnTo>
                  <a:pt x="10536555" y="381000"/>
                </a:lnTo>
                <a:lnTo>
                  <a:pt x="10536936" y="406400"/>
                </a:lnTo>
                <a:lnTo>
                  <a:pt x="10536936" y="393700"/>
                </a:lnTo>
                <a:lnTo>
                  <a:pt x="10542143" y="393700"/>
                </a:lnTo>
                <a:lnTo>
                  <a:pt x="10541635" y="381000"/>
                </a:lnTo>
                <a:lnTo>
                  <a:pt x="10540111" y="355600"/>
                </a:lnTo>
                <a:lnTo>
                  <a:pt x="10537698" y="342900"/>
                </a:lnTo>
                <a:lnTo>
                  <a:pt x="10534269" y="317500"/>
                </a:lnTo>
                <a:close/>
              </a:path>
              <a:path w="10563225" h="2349500">
                <a:moveTo>
                  <a:pt x="27863" y="355600"/>
                </a:moveTo>
                <a:lnTo>
                  <a:pt x="22707" y="355600"/>
                </a:lnTo>
                <a:lnTo>
                  <a:pt x="21183" y="381000"/>
                </a:lnTo>
                <a:lnTo>
                  <a:pt x="26339" y="381000"/>
                </a:lnTo>
                <a:lnTo>
                  <a:pt x="27863" y="355600"/>
                </a:lnTo>
                <a:close/>
              </a:path>
              <a:path w="10563225" h="2349500">
                <a:moveTo>
                  <a:pt x="53606" y="228600"/>
                </a:moveTo>
                <a:lnTo>
                  <a:pt x="39433" y="228600"/>
                </a:lnTo>
                <a:lnTo>
                  <a:pt x="31711" y="241300"/>
                </a:lnTo>
                <a:lnTo>
                  <a:pt x="24320" y="266700"/>
                </a:lnTo>
                <a:lnTo>
                  <a:pt x="17919" y="279400"/>
                </a:lnTo>
                <a:lnTo>
                  <a:pt x="12509" y="304800"/>
                </a:lnTo>
                <a:lnTo>
                  <a:pt x="8115" y="317500"/>
                </a:lnTo>
                <a:lnTo>
                  <a:pt x="4584" y="342900"/>
                </a:lnTo>
                <a:lnTo>
                  <a:pt x="2108" y="355600"/>
                </a:lnTo>
                <a:lnTo>
                  <a:pt x="17525" y="355600"/>
                </a:lnTo>
                <a:lnTo>
                  <a:pt x="20002" y="342900"/>
                </a:lnTo>
                <a:lnTo>
                  <a:pt x="23406" y="317500"/>
                </a:lnTo>
                <a:lnTo>
                  <a:pt x="27673" y="304800"/>
                </a:lnTo>
                <a:lnTo>
                  <a:pt x="32880" y="279400"/>
                </a:lnTo>
                <a:lnTo>
                  <a:pt x="39027" y="266700"/>
                </a:lnTo>
                <a:lnTo>
                  <a:pt x="45935" y="254000"/>
                </a:lnTo>
                <a:lnTo>
                  <a:pt x="53606" y="228600"/>
                </a:lnTo>
                <a:close/>
              </a:path>
              <a:path w="10563225" h="2349500">
                <a:moveTo>
                  <a:pt x="30276" y="342900"/>
                </a:moveTo>
                <a:lnTo>
                  <a:pt x="25146" y="342900"/>
                </a:lnTo>
                <a:lnTo>
                  <a:pt x="22669" y="355600"/>
                </a:lnTo>
                <a:lnTo>
                  <a:pt x="27800" y="355600"/>
                </a:lnTo>
                <a:lnTo>
                  <a:pt x="30276" y="342900"/>
                </a:lnTo>
                <a:close/>
              </a:path>
              <a:path w="10563225" h="2349500">
                <a:moveTo>
                  <a:pt x="33604" y="317500"/>
                </a:moveTo>
                <a:lnTo>
                  <a:pt x="28511" y="317500"/>
                </a:lnTo>
                <a:lnTo>
                  <a:pt x="25082" y="342900"/>
                </a:lnTo>
                <a:lnTo>
                  <a:pt x="30175" y="342900"/>
                </a:lnTo>
                <a:lnTo>
                  <a:pt x="33604" y="317500"/>
                </a:lnTo>
                <a:close/>
              </a:path>
              <a:path w="10563225" h="2349500">
                <a:moveTo>
                  <a:pt x="37782" y="304800"/>
                </a:moveTo>
                <a:lnTo>
                  <a:pt x="32727" y="304800"/>
                </a:lnTo>
                <a:lnTo>
                  <a:pt x="28435" y="317500"/>
                </a:lnTo>
                <a:lnTo>
                  <a:pt x="33604" y="317500"/>
                </a:lnTo>
                <a:lnTo>
                  <a:pt x="33489" y="330200"/>
                </a:lnTo>
                <a:lnTo>
                  <a:pt x="37782" y="304800"/>
                </a:lnTo>
                <a:close/>
              </a:path>
              <a:path w="10563225" h="2349500">
                <a:moveTo>
                  <a:pt x="10530078" y="304800"/>
                </a:moveTo>
                <a:lnTo>
                  <a:pt x="10525125" y="304800"/>
                </a:lnTo>
                <a:lnTo>
                  <a:pt x="10529316" y="330200"/>
                </a:lnTo>
                <a:lnTo>
                  <a:pt x="10529189" y="317500"/>
                </a:lnTo>
                <a:lnTo>
                  <a:pt x="10534396" y="317500"/>
                </a:lnTo>
                <a:lnTo>
                  <a:pt x="10530078" y="304800"/>
                </a:lnTo>
                <a:close/>
              </a:path>
              <a:path w="10563225" h="2349500">
                <a:moveTo>
                  <a:pt x="42849" y="292100"/>
                </a:moveTo>
                <a:lnTo>
                  <a:pt x="37858" y="292100"/>
                </a:lnTo>
                <a:lnTo>
                  <a:pt x="32626" y="304800"/>
                </a:lnTo>
                <a:lnTo>
                  <a:pt x="37604" y="304800"/>
                </a:lnTo>
                <a:lnTo>
                  <a:pt x="42849" y="292100"/>
                </a:lnTo>
                <a:close/>
              </a:path>
              <a:path w="10563225" h="2349500">
                <a:moveTo>
                  <a:pt x="10524998" y="292100"/>
                </a:moveTo>
                <a:lnTo>
                  <a:pt x="10520045" y="292100"/>
                </a:lnTo>
                <a:lnTo>
                  <a:pt x="10525252" y="304800"/>
                </a:lnTo>
                <a:lnTo>
                  <a:pt x="10530205" y="304800"/>
                </a:lnTo>
                <a:lnTo>
                  <a:pt x="10524998" y="292100"/>
                </a:lnTo>
                <a:close/>
              </a:path>
              <a:path w="10563225" h="2349500">
                <a:moveTo>
                  <a:pt x="48831" y="266700"/>
                </a:moveTo>
                <a:lnTo>
                  <a:pt x="43929" y="266700"/>
                </a:lnTo>
                <a:lnTo>
                  <a:pt x="37731" y="292100"/>
                </a:lnTo>
                <a:lnTo>
                  <a:pt x="42633" y="292100"/>
                </a:lnTo>
                <a:lnTo>
                  <a:pt x="48831" y="266700"/>
                </a:lnTo>
                <a:close/>
              </a:path>
              <a:path w="10563225" h="2349500">
                <a:moveTo>
                  <a:pt x="10518902" y="266700"/>
                </a:moveTo>
                <a:lnTo>
                  <a:pt x="10514076" y="266700"/>
                </a:lnTo>
                <a:lnTo>
                  <a:pt x="10520172" y="292100"/>
                </a:lnTo>
                <a:lnTo>
                  <a:pt x="10525125" y="292100"/>
                </a:lnTo>
                <a:lnTo>
                  <a:pt x="10518902" y="266700"/>
                </a:lnTo>
                <a:close/>
              </a:path>
              <a:path w="10563225" h="2349500">
                <a:moveTo>
                  <a:pt x="55587" y="254000"/>
                </a:moveTo>
                <a:lnTo>
                  <a:pt x="50761" y="254000"/>
                </a:lnTo>
                <a:lnTo>
                  <a:pt x="43815" y="266700"/>
                </a:lnTo>
                <a:lnTo>
                  <a:pt x="48628" y="266700"/>
                </a:lnTo>
                <a:lnTo>
                  <a:pt x="55587" y="254000"/>
                </a:lnTo>
                <a:close/>
              </a:path>
              <a:path w="10563225" h="2349500">
                <a:moveTo>
                  <a:pt x="10512044" y="254000"/>
                </a:moveTo>
                <a:lnTo>
                  <a:pt x="10507218" y="254000"/>
                </a:lnTo>
                <a:lnTo>
                  <a:pt x="10514203" y="266700"/>
                </a:lnTo>
                <a:lnTo>
                  <a:pt x="10519029" y="266700"/>
                </a:lnTo>
                <a:lnTo>
                  <a:pt x="10512044" y="254000"/>
                </a:lnTo>
                <a:close/>
              </a:path>
              <a:path w="10563225" h="2349500">
                <a:moveTo>
                  <a:pt x="71424" y="215900"/>
                </a:moveTo>
                <a:lnTo>
                  <a:pt x="66814" y="215900"/>
                </a:lnTo>
                <a:lnTo>
                  <a:pt x="58153" y="228600"/>
                </a:lnTo>
                <a:lnTo>
                  <a:pt x="58331" y="228600"/>
                </a:lnTo>
                <a:lnTo>
                  <a:pt x="50622" y="254000"/>
                </a:lnTo>
                <a:lnTo>
                  <a:pt x="55346" y="254000"/>
                </a:lnTo>
                <a:lnTo>
                  <a:pt x="63055" y="241300"/>
                </a:lnTo>
                <a:lnTo>
                  <a:pt x="62750" y="241300"/>
                </a:lnTo>
                <a:lnTo>
                  <a:pt x="71424" y="215900"/>
                </a:lnTo>
                <a:close/>
              </a:path>
              <a:path w="10563225" h="2349500">
                <a:moveTo>
                  <a:pt x="10496042" y="215900"/>
                </a:moveTo>
                <a:lnTo>
                  <a:pt x="10491470" y="215900"/>
                </a:lnTo>
                <a:lnTo>
                  <a:pt x="10500106" y="241300"/>
                </a:lnTo>
                <a:lnTo>
                  <a:pt x="10499725" y="241300"/>
                </a:lnTo>
                <a:lnTo>
                  <a:pt x="10507472" y="254000"/>
                </a:lnTo>
                <a:lnTo>
                  <a:pt x="10512171" y="254000"/>
                </a:lnTo>
                <a:lnTo>
                  <a:pt x="10504551" y="228600"/>
                </a:lnTo>
                <a:lnTo>
                  <a:pt x="10496042" y="215900"/>
                </a:lnTo>
                <a:close/>
              </a:path>
              <a:path w="10563225" h="2349500">
                <a:moveTo>
                  <a:pt x="128650" y="127000"/>
                </a:moveTo>
                <a:lnTo>
                  <a:pt x="104127" y="127000"/>
                </a:lnTo>
                <a:lnTo>
                  <a:pt x="91935" y="139700"/>
                </a:lnTo>
                <a:lnTo>
                  <a:pt x="80009" y="165100"/>
                </a:lnTo>
                <a:lnTo>
                  <a:pt x="68427" y="177800"/>
                </a:lnTo>
                <a:lnTo>
                  <a:pt x="58013" y="190500"/>
                </a:lnTo>
                <a:lnTo>
                  <a:pt x="48399" y="203200"/>
                </a:lnTo>
                <a:lnTo>
                  <a:pt x="39738" y="228600"/>
                </a:lnTo>
                <a:lnTo>
                  <a:pt x="53543" y="228600"/>
                </a:lnTo>
                <a:lnTo>
                  <a:pt x="62217" y="215900"/>
                </a:lnTo>
                <a:lnTo>
                  <a:pt x="71488" y="203200"/>
                </a:lnTo>
                <a:lnTo>
                  <a:pt x="81521" y="177800"/>
                </a:lnTo>
                <a:lnTo>
                  <a:pt x="92316" y="165100"/>
                </a:lnTo>
                <a:lnTo>
                  <a:pt x="103759" y="152400"/>
                </a:lnTo>
                <a:lnTo>
                  <a:pt x="115874" y="139700"/>
                </a:lnTo>
                <a:lnTo>
                  <a:pt x="128650" y="127000"/>
                </a:lnTo>
                <a:close/>
              </a:path>
              <a:path w="10563225" h="2349500">
                <a:moveTo>
                  <a:pt x="80479" y="203200"/>
                </a:moveTo>
                <a:lnTo>
                  <a:pt x="75984" y="203200"/>
                </a:lnTo>
                <a:lnTo>
                  <a:pt x="66649" y="215900"/>
                </a:lnTo>
                <a:lnTo>
                  <a:pt x="71145" y="215900"/>
                </a:lnTo>
                <a:lnTo>
                  <a:pt x="80479" y="203200"/>
                </a:lnTo>
                <a:close/>
              </a:path>
              <a:path w="10563225" h="2349500">
                <a:moveTo>
                  <a:pt x="10486898" y="203200"/>
                </a:moveTo>
                <a:lnTo>
                  <a:pt x="10482326" y="203200"/>
                </a:lnTo>
                <a:lnTo>
                  <a:pt x="10491851" y="215900"/>
                </a:lnTo>
                <a:lnTo>
                  <a:pt x="10496296" y="215900"/>
                </a:lnTo>
                <a:lnTo>
                  <a:pt x="10486898" y="203200"/>
                </a:lnTo>
                <a:close/>
              </a:path>
              <a:path w="10563225" h="2349500">
                <a:moveTo>
                  <a:pt x="90258" y="190500"/>
                </a:moveTo>
                <a:lnTo>
                  <a:pt x="85890" y="190500"/>
                </a:lnTo>
                <a:lnTo>
                  <a:pt x="75793" y="203200"/>
                </a:lnTo>
                <a:lnTo>
                  <a:pt x="80162" y="203200"/>
                </a:lnTo>
                <a:lnTo>
                  <a:pt x="90258" y="190500"/>
                </a:lnTo>
                <a:close/>
              </a:path>
              <a:path w="10563225" h="2349500">
                <a:moveTo>
                  <a:pt x="10476992" y="190500"/>
                </a:moveTo>
                <a:lnTo>
                  <a:pt x="10472547" y="190500"/>
                </a:lnTo>
                <a:lnTo>
                  <a:pt x="10482707" y="203200"/>
                </a:lnTo>
                <a:lnTo>
                  <a:pt x="10487025" y="203200"/>
                </a:lnTo>
                <a:lnTo>
                  <a:pt x="10476992" y="190500"/>
                </a:lnTo>
                <a:close/>
              </a:path>
              <a:path w="10563225" h="2349500">
                <a:moveTo>
                  <a:pt x="100749" y="177800"/>
                </a:moveTo>
                <a:lnTo>
                  <a:pt x="96532" y="177800"/>
                </a:lnTo>
                <a:lnTo>
                  <a:pt x="85674" y="190500"/>
                </a:lnTo>
                <a:lnTo>
                  <a:pt x="89890" y="190500"/>
                </a:lnTo>
                <a:lnTo>
                  <a:pt x="100749" y="177800"/>
                </a:lnTo>
                <a:close/>
              </a:path>
              <a:path w="10563225" h="2349500">
                <a:moveTo>
                  <a:pt x="10466324" y="177800"/>
                </a:moveTo>
                <a:lnTo>
                  <a:pt x="10462133" y="177800"/>
                </a:lnTo>
                <a:lnTo>
                  <a:pt x="10472928" y="190500"/>
                </a:lnTo>
                <a:lnTo>
                  <a:pt x="10477119" y="190500"/>
                </a:lnTo>
                <a:lnTo>
                  <a:pt x="10466324" y="177800"/>
                </a:lnTo>
                <a:close/>
              </a:path>
              <a:path w="10563225" h="2349500">
                <a:moveTo>
                  <a:pt x="123710" y="152400"/>
                </a:moveTo>
                <a:lnTo>
                  <a:pt x="107835" y="152400"/>
                </a:lnTo>
                <a:lnTo>
                  <a:pt x="96316" y="177800"/>
                </a:lnTo>
                <a:lnTo>
                  <a:pt x="100393" y="177800"/>
                </a:lnTo>
                <a:lnTo>
                  <a:pt x="111912" y="165100"/>
                </a:lnTo>
                <a:lnTo>
                  <a:pt x="111518" y="165100"/>
                </a:lnTo>
                <a:lnTo>
                  <a:pt x="123710" y="152400"/>
                </a:lnTo>
                <a:close/>
              </a:path>
              <a:path w="10563225" h="2349500">
                <a:moveTo>
                  <a:pt x="10455148" y="152400"/>
                </a:moveTo>
                <a:lnTo>
                  <a:pt x="10439146" y="152400"/>
                </a:lnTo>
                <a:lnTo>
                  <a:pt x="10451465" y="165100"/>
                </a:lnTo>
                <a:lnTo>
                  <a:pt x="10451084" y="165100"/>
                </a:lnTo>
                <a:lnTo>
                  <a:pt x="10462514" y="177800"/>
                </a:lnTo>
                <a:lnTo>
                  <a:pt x="10466578" y="177800"/>
                </a:lnTo>
                <a:lnTo>
                  <a:pt x="10455148" y="152400"/>
                </a:lnTo>
                <a:close/>
              </a:path>
              <a:path w="10563225" h="2349500">
                <a:moveTo>
                  <a:pt x="10458704" y="127000"/>
                </a:moveTo>
                <a:lnTo>
                  <a:pt x="10434193" y="127000"/>
                </a:lnTo>
                <a:lnTo>
                  <a:pt x="10447020" y="139700"/>
                </a:lnTo>
                <a:lnTo>
                  <a:pt x="10459212" y="152400"/>
                </a:lnTo>
                <a:lnTo>
                  <a:pt x="10470642" y="165100"/>
                </a:lnTo>
                <a:lnTo>
                  <a:pt x="10481437" y="177800"/>
                </a:lnTo>
                <a:lnTo>
                  <a:pt x="10494137" y="177800"/>
                </a:lnTo>
                <a:lnTo>
                  <a:pt x="10483342" y="165100"/>
                </a:lnTo>
                <a:lnTo>
                  <a:pt x="10482961" y="165100"/>
                </a:lnTo>
                <a:lnTo>
                  <a:pt x="10471404" y="139700"/>
                </a:lnTo>
                <a:lnTo>
                  <a:pt x="10471023" y="139700"/>
                </a:lnTo>
                <a:lnTo>
                  <a:pt x="10458704" y="127000"/>
                </a:lnTo>
                <a:close/>
              </a:path>
              <a:path w="10563225" h="2349500">
                <a:moveTo>
                  <a:pt x="136169" y="139700"/>
                </a:moveTo>
                <a:lnTo>
                  <a:pt x="119799" y="139700"/>
                </a:lnTo>
                <a:lnTo>
                  <a:pt x="107607" y="152400"/>
                </a:lnTo>
                <a:lnTo>
                  <a:pt x="123304" y="152400"/>
                </a:lnTo>
                <a:lnTo>
                  <a:pt x="136169" y="139700"/>
                </a:lnTo>
                <a:close/>
              </a:path>
              <a:path w="10563225" h="2349500">
                <a:moveTo>
                  <a:pt x="10443083" y="139700"/>
                </a:moveTo>
                <a:lnTo>
                  <a:pt x="10426700" y="139700"/>
                </a:lnTo>
                <a:lnTo>
                  <a:pt x="10439527" y="152400"/>
                </a:lnTo>
                <a:lnTo>
                  <a:pt x="10455402" y="152400"/>
                </a:lnTo>
                <a:lnTo>
                  <a:pt x="10443083" y="139700"/>
                </a:lnTo>
                <a:close/>
              </a:path>
              <a:path w="10563225" h="2349500">
                <a:moveTo>
                  <a:pt x="149225" y="127000"/>
                </a:moveTo>
                <a:lnTo>
                  <a:pt x="132410" y="127000"/>
                </a:lnTo>
                <a:lnTo>
                  <a:pt x="119557" y="139700"/>
                </a:lnTo>
                <a:lnTo>
                  <a:pt x="135699" y="139700"/>
                </a:lnTo>
                <a:lnTo>
                  <a:pt x="149225" y="127000"/>
                </a:lnTo>
                <a:close/>
              </a:path>
              <a:path w="10563225" h="2349500">
                <a:moveTo>
                  <a:pt x="10430383" y="127000"/>
                </a:moveTo>
                <a:lnTo>
                  <a:pt x="10413619" y="127000"/>
                </a:lnTo>
                <a:lnTo>
                  <a:pt x="10427081" y="139700"/>
                </a:lnTo>
                <a:lnTo>
                  <a:pt x="10443337" y="139700"/>
                </a:lnTo>
                <a:lnTo>
                  <a:pt x="10430383" y="127000"/>
                </a:lnTo>
                <a:close/>
              </a:path>
              <a:path w="10563225" h="2349500">
                <a:moveTo>
                  <a:pt x="234365" y="50800"/>
                </a:moveTo>
                <a:lnTo>
                  <a:pt x="193154" y="50800"/>
                </a:lnTo>
                <a:lnTo>
                  <a:pt x="145922" y="88900"/>
                </a:lnTo>
                <a:lnTo>
                  <a:pt x="131381" y="101600"/>
                </a:lnTo>
                <a:lnTo>
                  <a:pt x="117856" y="114300"/>
                </a:lnTo>
                <a:lnTo>
                  <a:pt x="104533" y="127000"/>
                </a:lnTo>
                <a:lnTo>
                  <a:pt x="128562" y="127000"/>
                </a:lnTo>
                <a:lnTo>
                  <a:pt x="142087" y="114300"/>
                </a:lnTo>
                <a:lnTo>
                  <a:pt x="156095" y="101600"/>
                </a:lnTo>
                <a:lnTo>
                  <a:pt x="170675" y="88900"/>
                </a:lnTo>
                <a:lnTo>
                  <a:pt x="185813" y="76200"/>
                </a:lnTo>
                <a:lnTo>
                  <a:pt x="201510" y="63500"/>
                </a:lnTo>
                <a:lnTo>
                  <a:pt x="217601" y="63500"/>
                </a:lnTo>
                <a:lnTo>
                  <a:pt x="234365" y="50800"/>
                </a:lnTo>
                <a:close/>
              </a:path>
              <a:path w="10563225" h="2349500">
                <a:moveTo>
                  <a:pt x="162877" y="114300"/>
                </a:moveTo>
                <a:lnTo>
                  <a:pt x="145656" y="114300"/>
                </a:lnTo>
                <a:lnTo>
                  <a:pt x="132130" y="127000"/>
                </a:lnTo>
                <a:lnTo>
                  <a:pt x="148780" y="127000"/>
                </a:lnTo>
                <a:lnTo>
                  <a:pt x="162877" y="114300"/>
                </a:lnTo>
                <a:close/>
              </a:path>
              <a:path w="10563225" h="2349500">
                <a:moveTo>
                  <a:pt x="10417302" y="114300"/>
                </a:moveTo>
                <a:lnTo>
                  <a:pt x="10400030" y="114300"/>
                </a:lnTo>
                <a:lnTo>
                  <a:pt x="10414127" y="127000"/>
                </a:lnTo>
                <a:lnTo>
                  <a:pt x="10430637" y="127000"/>
                </a:lnTo>
                <a:lnTo>
                  <a:pt x="10417302" y="114300"/>
                </a:lnTo>
                <a:close/>
              </a:path>
              <a:path w="10563225" h="2349500">
                <a:moveTo>
                  <a:pt x="10445496" y="114300"/>
                </a:moveTo>
                <a:lnTo>
                  <a:pt x="10420858" y="114300"/>
                </a:lnTo>
                <a:lnTo>
                  <a:pt x="10434320" y="127000"/>
                </a:lnTo>
                <a:lnTo>
                  <a:pt x="10458323" y="127000"/>
                </a:lnTo>
                <a:lnTo>
                  <a:pt x="10445496" y="114300"/>
                </a:lnTo>
                <a:close/>
              </a:path>
              <a:path w="10563225" h="2349500">
                <a:moveTo>
                  <a:pt x="177076" y="101600"/>
                </a:moveTo>
                <a:lnTo>
                  <a:pt x="159486" y="101600"/>
                </a:lnTo>
                <a:lnTo>
                  <a:pt x="145389" y="114300"/>
                </a:lnTo>
                <a:lnTo>
                  <a:pt x="162407" y="114300"/>
                </a:lnTo>
                <a:lnTo>
                  <a:pt x="177076" y="101600"/>
                </a:lnTo>
                <a:close/>
              </a:path>
              <a:path w="10563225" h="2349500">
                <a:moveTo>
                  <a:pt x="10403459" y="101600"/>
                </a:moveTo>
                <a:lnTo>
                  <a:pt x="10385806" y="101600"/>
                </a:lnTo>
                <a:lnTo>
                  <a:pt x="10400538" y="114300"/>
                </a:lnTo>
                <a:lnTo>
                  <a:pt x="10417556" y="114300"/>
                </a:lnTo>
                <a:lnTo>
                  <a:pt x="10403459" y="101600"/>
                </a:lnTo>
                <a:close/>
              </a:path>
              <a:path w="10563225" h="2349500">
                <a:moveTo>
                  <a:pt x="10401681" y="76200"/>
                </a:moveTo>
                <a:lnTo>
                  <a:pt x="10377043" y="76200"/>
                </a:lnTo>
                <a:lnTo>
                  <a:pt x="10392283" y="88900"/>
                </a:lnTo>
                <a:lnTo>
                  <a:pt x="10406888" y="101600"/>
                </a:lnTo>
                <a:lnTo>
                  <a:pt x="10420985" y="114300"/>
                </a:lnTo>
                <a:lnTo>
                  <a:pt x="10444988" y="114300"/>
                </a:lnTo>
                <a:lnTo>
                  <a:pt x="10431653" y="101600"/>
                </a:lnTo>
                <a:lnTo>
                  <a:pt x="10431145" y="101600"/>
                </a:lnTo>
                <a:lnTo>
                  <a:pt x="10417048" y="88900"/>
                </a:lnTo>
                <a:lnTo>
                  <a:pt x="10401681" y="76200"/>
                </a:lnTo>
                <a:close/>
              </a:path>
              <a:path w="10563225" h="2349500">
                <a:moveTo>
                  <a:pt x="191820" y="88900"/>
                </a:moveTo>
                <a:lnTo>
                  <a:pt x="173875" y="88900"/>
                </a:lnTo>
                <a:lnTo>
                  <a:pt x="159207" y="101600"/>
                </a:lnTo>
                <a:lnTo>
                  <a:pt x="176580" y="101600"/>
                </a:lnTo>
                <a:lnTo>
                  <a:pt x="191820" y="88900"/>
                </a:lnTo>
                <a:close/>
              </a:path>
              <a:path w="10563225" h="2349500">
                <a:moveTo>
                  <a:pt x="10388981" y="88900"/>
                </a:moveTo>
                <a:lnTo>
                  <a:pt x="10371074" y="88900"/>
                </a:lnTo>
                <a:lnTo>
                  <a:pt x="10386314" y="101600"/>
                </a:lnTo>
                <a:lnTo>
                  <a:pt x="10403713" y="101600"/>
                </a:lnTo>
                <a:lnTo>
                  <a:pt x="10388981" y="88900"/>
                </a:lnTo>
                <a:close/>
              </a:path>
              <a:path w="10563225" h="2349500">
                <a:moveTo>
                  <a:pt x="207086" y="76200"/>
                </a:moveTo>
                <a:lnTo>
                  <a:pt x="204304" y="76200"/>
                </a:lnTo>
                <a:lnTo>
                  <a:pt x="188493" y="88900"/>
                </a:lnTo>
                <a:lnTo>
                  <a:pt x="191274" y="88900"/>
                </a:lnTo>
                <a:lnTo>
                  <a:pt x="207086" y="76200"/>
                </a:lnTo>
                <a:close/>
              </a:path>
              <a:path w="10563225" h="2349500">
                <a:moveTo>
                  <a:pt x="10358628" y="76200"/>
                </a:moveTo>
                <a:lnTo>
                  <a:pt x="10355834" y="76200"/>
                </a:lnTo>
                <a:lnTo>
                  <a:pt x="10371582" y="88900"/>
                </a:lnTo>
                <a:lnTo>
                  <a:pt x="10374376" y="88900"/>
                </a:lnTo>
                <a:lnTo>
                  <a:pt x="10358628" y="76200"/>
                </a:lnTo>
                <a:close/>
              </a:path>
              <a:path w="10563225" h="2349500">
                <a:moveTo>
                  <a:pt x="222846" y="63500"/>
                </a:moveTo>
                <a:lnTo>
                  <a:pt x="220268" y="63500"/>
                </a:lnTo>
                <a:lnTo>
                  <a:pt x="203987" y="76200"/>
                </a:lnTo>
                <a:lnTo>
                  <a:pt x="206565" y="76200"/>
                </a:lnTo>
                <a:lnTo>
                  <a:pt x="222846" y="63500"/>
                </a:lnTo>
                <a:close/>
              </a:path>
              <a:path w="10563225" h="2349500">
                <a:moveTo>
                  <a:pt x="10342626" y="63500"/>
                </a:moveTo>
                <a:lnTo>
                  <a:pt x="10340086" y="63500"/>
                </a:lnTo>
                <a:lnTo>
                  <a:pt x="10356342" y="76200"/>
                </a:lnTo>
                <a:lnTo>
                  <a:pt x="10359009" y="76200"/>
                </a:lnTo>
                <a:lnTo>
                  <a:pt x="10342626" y="63500"/>
                </a:lnTo>
                <a:close/>
              </a:path>
              <a:path w="10563225" h="2349500">
                <a:moveTo>
                  <a:pt x="10386060" y="63500"/>
                </a:moveTo>
                <a:lnTo>
                  <a:pt x="10361422" y="63500"/>
                </a:lnTo>
                <a:lnTo>
                  <a:pt x="10377170" y="76200"/>
                </a:lnTo>
                <a:lnTo>
                  <a:pt x="10401300" y="76200"/>
                </a:lnTo>
                <a:lnTo>
                  <a:pt x="10386060" y="63500"/>
                </a:lnTo>
                <a:close/>
              </a:path>
              <a:path w="10563225" h="2349500">
                <a:moveTo>
                  <a:pt x="255638" y="50800"/>
                </a:moveTo>
                <a:lnTo>
                  <a:pt x="236740" y="50800"/>
                </a:lnTo>
                <a:lnTo>
                  <a:pt x="219976" y="63500"/>
                </a:lnTo>
                <a:lnTo>
                  <a:pt x="238493" y="63500"/>
                </a:lnTo>
                <a:lnTo>
                  <a:pt x="255638" y="50800"/>
                </a:lnTo>
                <a:close/>
              </a:path>
              <a:path w="10563225" h="2349500">
                <a:moveTo>
                  <a:pt x="10326243" y="50800"/>
                </a:moveTo>
                <a:lnTo>
                  <a:pt x="10307193" y="50800"/>
                </a:lnTo>
                <a:lnTo>
                  <a:pt x="10324465" y="63500"/>
                </a:lnTo>
                <a:lnTo>
                  <a:pt x="10343007" y="63500"/>
                </a:lnTo>
                <a:lnTo>
                  <a:pt x="10326243" y="50800"/>
                </a:lnTo>
                <a:close/>
              </a:path>
              <a:path w="10563225" h="2349500">
                <a:moveTo>
                  <a:pt x="10369804" y="50800"/>
                </a:moveTo>
                <a:lnTo>
                  <a:pt x="10328529" y="50800"/>
                </a:lnTo>
                <a:lnTo>
                  <a:pt x="10345293" y="63500"/>
                </a:lnTo>
                <a:lnTo>
                  <a:pt x="10385552" y="63500"/>
                </a:lnTo>
                <a:lnTo>
                  <a:pt x="10369804" y="50800"/>
                </a:lnTo>
                <a:close/>
              </a:path>
              <a:path w="10563225" h="2349500">
                <a:moveTo>
                  <a:pt x="251383" y="38100"/>
                </a:moveTo>
                <a:lnTo>
                  <a:pt x="227228" y="38100"/>
                </a:lnTo>
                <a:lnTo>
                  <a:pt x="209969" y="50800"/>
                </a:lnTo>
                <a:lnTo>
                  <a:pt x="234238" y="50800"/>
                </a:lnTo>
                <a:lnTo>
                  <a:pt x="251383" y="38100"/>
                </a:lnTo>
                <a:close/>
              </a:path>
              <a:path w="10563225" h="2349500">
                <a:moveTo>
                  <a:pt x="290245" y="38100"/>
                </a:moveTo>
                <a:lnTo>
                  <a:pt x="270878" y="38100"/>
                </a:lnTo>
                <a:lnTo>
                  <a:pt x="253161" y="50800"/>
                </a:lnTo>
                <a:lnTo>
                  <a:pt x="272249" y="50800"/>
                </a:lnTo>
                <a:lnTo>
                  <a:pt x="290245" y="38100"/>
                </a:lnTo>
                <a:close/>
              </a:path>
              <a:path w="10563225" h="2349500">
                <a:moveTo>
                  <a:pt x="10292080" y="38100"/>
                </a:moveTo>
                <a:lnTo>
                  <a:pt x="10272649" y="38100"/>
                </a:lnTo>
                <a:lnTo>
                  <a:pt x="10290683" y="50800"/>
                </a:lnTo>
                <a:lnTo>
                  <a:pt x="10309733" y="50800"/>
                </a:lnTo>
                <a:lnTo>
                  <a:pt x="10292080" y="38100"/>
                </a:lnTo>
                <a:close/>
              </a:path>
              <a:path w="10563225" h="2349500">
                <a:moveTo>
                  <a:pt x="10317861" y="25400"/>
                </a:moveTo>
                <a:lnTo>
                  <a:pt x="10276078" y="25400"/>
                </a:lnTo>
                <a:lnTo>
                  <a:pt x="10294112" y="38100"/>
                </a:lnTo>
                <a:lnTo>
                  <a:pt x="10311511" y="38100"/>
                </a:lnTo>
                <a:lnTo>
                  <a:pt x="10328656" y="50800"/>
                </a:lnTo>
                <a:lnTo>
                  <a:pt x="10352532" y="50800"/>
                </a:lnTo>
                <a:lnTo>
                  <a:pt x="10335006" y="38100"/>
                </a:lnTo>
                <a:lnTo>
                  <a:pt x="10317861" y="25400"/>
                </a:lnTo>
                <a:close/>
              </a:path>
              <a:path w="10563225" h="2349500">
                <a:moveTo>
                  <a:pt x="286880" y="25400"/>
                </a:moveTo>
                <a:lnTo>
                  <a:pt x="245579" y="25400"/>
                </a:lnTo>
                <a:lnTo>
                  <a:pt x="227850" y="38100"/>
                </a:lnTo>
                <a:lnTo>
                  <a:pt x="268871" y="38100"/>
                </a:lnTo>
                <a:lnTo>
                  <a:pt x="286880" y="25400"/>
                </a:lnTo>
                <a:close/>
              </a:path>
              <a:path w="10563225" h="2349500">
                <a:moveTo>
                  <a:pt x="326161" y="25400"/>
                </a:moveTo>
                <a:lnTo>
                  <a:pt x="306628" y="25400"/>
                </a:lnTo>
                <a:lnTo>
                  <a:pt x="288150" y="38100"/>
                </a:lnTo>
                <a:lnTo>
                  <a:pt x="307403" y="38100"/>
                </a:lnTo>
                <a:lnTo>
                  <a:pt x="326161" y="25400"/>
                </a:lnTo>
                <a:close/>
              </a:path>
              <a:path w="10563225" h="2349500">
                <a:moveTo>
                  <a:pt x="344703" y="25400"/>
                </a:moveTo>
                <a:lnTo>
                  <a:pt x="326161" y="25400"/>
                </a:lnTo>
                <a:lnTo>
                  <a:pt x="325564" y="38100"/>
                </a:lnTo>
                <a:lnTo>
                  <a:pt x="344703" y="25400"/>
                </a:lnTo>
                <a:close/>
              </a:path>
              <a:path w="10563225" h="2349500">
                <a:moveTo>
                  <a:pt x="10236708" y="25400"/>
                </a:moveTo>
                <a:lnTo>
                  <a:pt x="10218166" y="25400"/>
                </a:lnTo>
                <a:lnTo>
                  <a:pt x="10237216" y="38100"/>
                </a:lnTo>
                <a:lnTo>
                  <a:pt x="10236708" y="25400"/>
                </a:lnTo>
                <a:close/>
              </a:path>
              <a:path w="10563225" h="2349500">
                <a:moveTo>
                  <a:pt x="10256266" y="25400"/>
                </a:moveTo>
                <a:lnTo>
                  <a:pt x="10236708" y="25400"/>
                </a:lnTo>
                <a:lnTo>
                  <a:pt x="10255504" y="38100"/>
                </a:lnTo>
                <a:lnTo>
                  <a:pt x="10274808" y="38100"/>
                </a:lnTo>
                <a:lnTo>
                  <a:pt x="10256266" y="25400"/>
                </a:lnTo>
                <a:close/>
              </a:path>
              <a:path w="10563225" h="2349500">
                <a:moveTo>
                  <a:pt x="342874" y="12700"/>
                </a:moveTo>
                <a:lnTo>
                  <a:pt x="281825" y="12700"/>
                </a:lnTo>
                <a:lnTo>
                  <a:pt x="263817" y="25400"/>
                </a:lnTo>
                <a:lnTo>
                  <a:pt x="323735" y="25400"/>
                </a:lnTo>
                <a:lnTo>
                  <a:pt x="342874" y="12700"/>
                </a:lnTo>
                <a:close/>
              </a:path>
              <a:path w="10563225" h="2349500">
                <a:moveTo>
                  <a:pt x="10161143" y="12700"/>
                </a:moveTo>
                <a:lnTo>
                  <a:pt x="401853" y="12700"/>
                </a:lnTo>
                <a:lnTo>
                  <a:pt x="381850" y="25400"/>
                </a:lnTo>
                <a:lnTo>
                  <a:pt x="10181082" y="25400"/>
                </a:lnTo>
                <a:lnTo>
                  <a:pt x="10161143" y="12700"/>
                </a:lnTo>
                <a:close/>
              </a:path>
              <a:path w="10563225" h="2349500">
                <a:moveTo>
                  <a:pt x="10280396" y="12700"/>
                </a:moveTo>
                <a:lnTo>
                  <a:pt x="10219944" y="12700"/>
                </a:lnTo>
                <a:lnTo>
                  <a:pt x="10239121" y="25400"/>
                </a:lnTo>
                <a:lnTo>
                  <a:pt x="10299065" y="25400"/>
                </a:lnTo>
                <a:lnTo>
                  <a:pt x="10280396" y="12700"/>
                </a:lnTo>
                <a:close/>
              </a:path>
              <a:path w="10563225" h="2349500">
                <a:moveTo>
                  <a:pt x="10222103" y="0"/>
                </a:moveTo>
                <a:lnTo>
                  <a:pt x="320992" y="0"/>
                </a:lnTo>
                <a:lnTo>
                  <a:pt x="301625" y="12700"/>
                </a:lnTo>
                <a:lnTo>
                  <a:pt x="10242423" y="12700"/>
                </a:lnTo>
                <a:lnTo>
                  <a:pt x="10222103" y="0"/>
                </a:lnTo>
                <a:close/>
              </a:path>
            </a:pathLst>
          </a:custGeom>
          <a:solidFill>
            <a:srgbClr val="88A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7096" y="3987800"/>
            <a:ext cx="963803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161645"/>
                </a:solidFill>
                <a:latin typeface="Arial"/>
                <a:cs typeface="Arial"/>
              </a:rPr>
              <a:t>Обновление </a:t>
            </a:r>
            <a:r>
              <a:rPr sz="2000" i="1" spc="-5" dirty="0">
                <a:solidFill>
                  <a:srgbClr val="161645"/>
                </a:solidFill>
                <a:latin typeface="Arial"/>
                <a:cs typeface="Arial"/>
              </a:rPr>
              <a:t>профессиональных компетенций </a:t>
            </a:r>
            <a:r>
              <a:rPr sz="2000" i="1" dirty="0">
                <a:solidFill>
                  <a:srgbClr val="161645"/>
                </a:solidFill>
                <a:latin typeface="Arial"/>
                <a:cs typeface="Arial"/>
              </a:rPr>
              <a:t>и </a:t>
            </a:r>
            <a:r>
              <a:rPr sz="2000" i="1" spc="-5" dirty="0">
                <a:solidFill>
                  <a:srgbClr val="161645"/>
                </a:solidFill>
                <a:latin typeface="Arial"/>
                <a:cs typeface="Arial"/>
              </a:rPr>
              <a:t>повышение </a:t>
            </a:r>
            <a:r>
              <a:rPr sz="2000" i="1" dirty="0">
                <a:solidFill>
                  <a:srgbClr val="161645"/>
                </a:solidFill>
                <a:latin typeface="Arial"/>
                <a:cs typeface="Arial"/>
              </a:rPr>
              <a:t>уровня </a:t>
            </a:r>
            <a:r>
              <a:rPr sz="2000" i="1" spc="-5" dirty="0">
                <a:solidFill>
                  <a:srgbClr val="161645"/>
                </a:solidFill>
                <a:latin typeface="Arial"/>
                <a:cs typeface="Arial"/>
              </a:rPr>
              <a:t>подготовки  управленческих </a:t>
            </a:r>
            <a:r>
              <a:rPr sz="2000" i="1" dirty="0">
                <a:solidFill>
                  <a:srgbClr val="161645"/>
                </a:solidFill>
                <a:latin typeface="Arial"/>
                <a:cs typeface="Arial"/>
              </a:rPr>
              <a:t>и </a:t>
            </a:r>
            <a:r>
              <a:rPr sz="2000" i="1" spc="-5" dirty="0">
                <a:solidFill>
                  <a:srgbClr val="161645"/>
                </a:solidFill>
                <a:latin typeface="Arial"/>
                <a:cs typeface="Arial"/>
              </a:rPr>
              <a:t>педагогических кадров </a:t>
            </a:r>
            <a:r>
              <a:rPr sz="2000" i="1" dirty="0">
                <a:solidFill>
                  <a:srgbClr val="161645"/>
                </a:solidFill>
                <a:latin typeface="Arial"/>
                <a:cs typeface="Arial"/>
              </a:rPr>
              <a:t>через </a:t>
            </a:r>
            <a:r>
              <a:rPr sz="2000" b="1" i="1" spc="-5" dirty="0">
                <a:solidFill>
                  <a:srgbClr val="161645"/>
                </a:solidFill>
                <a:latin typeface="Arial"/>
                <a:cs typeface="Arial"/>
              </a:rPr>
              <a:t>создание условий для  </a:t>
            </a:r>
            <a:r>
              <a:rPr sz="2000" b="1" i="1" dirty="0">
                <a:solidFill>
                  <a:srgbClr val="161645"/>
                </a:solidFill>
                <a:latin typeface="Arial"/>
                <a:cs typeface="Arial"/>
              </a:rPr>
              <a:t>непрерывного </a:t>
            </a:r>
            <a:r>
              <a:rPr sz="2000" b="1" i="1" spc="-5" dirty="0">
                <a:solidFill>
                  <a:srgbClr val="161645"/>
                </a:solidFill>
                <a:latin typeface="Arial"/>
                <a:cs typeface="Arial"/>
              </a:rPr>
              <a:t>дополнительного </a:t>
            </a:r>
            <a:r>
              <a:rPr sz="2000" b="1" i="1" dirty="0">
                <a:solidFill>
                  <a:srgbClr val="161645"/>
                </a:solidFill>
                <a:latin typeface="Arial"/>
                <a:cs typeface="Arial"/>
              </a:rPr>
              <a:t>профессионального образования  </a:t>
            </a:r>
            <a:r>
              <a:rPr sz="2000" i="1" spc="-5" dirty="0">
                <a:solidFill>
                  <a:srgbClr val="161645"/>
                </a:solidFill>
                <a:latin typeface="Arial"/>
                <a:cs typeface="Arial"/>
              </a:rPr>
              <a:t>педагогических работников </a:t>
            </a:r>
            <a:r>
              <a:rPr sz="2000" i="1" dirty="0">
                <a:solidFill>
                  <a:srgbClr val="161645"/>
                </a:solidFill>
                <a:latin typeface="Arial"/>
                <a:cs typeface="Arial"/>
              </a:rPr>
              <a:t>на основе </a:t>
            </a:r>
            <a:r>
              <a:rPr sz="2000" b="1" i="1" dirty="0">
                <a:solidFill>
                  <a:srgbClr val="161645"/>
                </a:solidFill>
                <a:latin typeface="Arial"/>
                <a:cs typeface="Arial"/>
              </a:rPr>
              <a:t>диагностики</a:t>
            </a:r>
            <a:r>
              <a:rPr sz="2000" b="1" i="1" spc="-60" dirty="0">
                <a:solidFill>
                  <a:srgbClr val="161645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61645"/>
                </a:solidFill>
                <a:latin typeface="Arial"/>
                <a:cs typeface="Arial"/>
              </a:rPr>
              <a:t>профессиональных</a:t>
            </a:r>
            <a:endParaRPr sz="2000">
              <a:latin typeface="Arial"/>
              <a:cs typeface="Arial"/>
            </a:endParaRPr>
          </a:p>
          <a:p>
            <a:pPr marL="106680" marR="98425" indent="5715" algn="ctr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161645"/>
                </a:solidFill>
                <a:latin typeface="Arial"/>
                <a:cs typeface="Arial"/>
              </a:rPr>
              <a:t>компетенций </a:t>
            </a:r>
            <a:r>
              <a:rPr sz="2000" i="1" dirty="0">
                <a:solidFill>
                  <a:srgbClr val="161645"/>
                </a:solidFill>
                <a:latin typeface="Arial"/>
                <a:cs typeface="Arial"/>
              </a:rPr>
              <a:t>с </a:t>
            </a:r>
            <a:r>
              <a:rPr sz="2000" i="1" spc="-5" dirty="0">
                <a:solidFill>
                  <a:srgbClr val="161645"/>
                </a:solidFill>
                <a:latin typeface="Arial"/>
                <a:cs typeface="Arial"/>
              </a:rPr>
              <a:t>учетом </a:t>
            </a:r>
            <a:r>
              <a:rPr sz="2000" b="1" i="1" dirty="0">
                <a:solidFill>
                  <a:srgbClr val="161645"/>
                </a:solidFill>
                <a:latin typeface="Arial"/>
                <a:cs typeface="Arial"/>
              </a:rPr>
              <a:t>анализа </a:t>
            </a:r>
            <a:r>
              <a:rPr sz="2000" b="1" i="1" spc="-5" dirty="0">
                <a:solidFill>
                  <a:srgbClr val="161645"/>
                </a:solidFill>
                <a:latin typeface="Arial"/>
                <a:cs typeface="Arial"/>
              </a:rPr>
              <a:t>запросов </a:t>
            </a:r>
            <a:r>
              <a:rPr sz="2000" b="1" i="1" dirty="0">
                <a:solidFill>
                  <a:srgbClr val="161645"/>
                </a:solidFill>
                <a:latin typeface="Arial"/>
                <a:cs typeface="Arial"/>
              </a:rPr>
              <a:t>педагогических работников в  овладении новыми компетенциями</a:t>
            </a:r>
            <a:r>
              <a:rPr sz="2000" i="1" dirty="0">
                <a:solidFill>
                  <a:srgbClr val="161645"/>
                </a:solidFill>
                <a:latin typeface="Arial"/>
                <a:cs typeface="Arial"/>
              </a:rPr>
              <a:t>, </a:t>
            </a:r>
            <a:r>
              <a:rPr sz="2000" i="1" spc="-5" dirty="0">
                <a:solidFill>
                  <a:srgbClr val="161645"/>
                </a:solidFill>
                <a:latin typeface="Arial"/>
                <a:cs typeface="Arial"/>
              </a:rPr>
              <a:t>необходимыми для профессиональной  деятельности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47639" y="2569918"/>
            <a:ext cx="2657096" cy="1211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44873" y="143967"/>
            <a:ext cx="43586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Реализация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НП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«Образование»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000099"/>
                </a:solidFill>
                <a:latin typeface="Times New Roman"/>
                <a:cs typeface="Times New Roman"/>
              </a:rPr>
              <a:t>РП «Учитель</a:t>
            </a:r>
            <a:r>
              <a:rPr sz="2400" b="1" i="1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будущего»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27335" y="2086355"/>
            <a:ext cx="1609344" cy="1609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871" y="19811"/>
            <a:ext cx="576072" cy="623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1752</Words>
  <Application>Microsoft Office PowerPoint</Application>
  <PresentationFormat>Широкоэкранный</PresentationFormat>
  <Paragraphs>456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Symbol</vt:lpstr>
      <vt:lpstr>Times New Roman</vt:lpstr>
      <vt:lpstr>Wingdings</vt:lpstr>
      <vt:lpstr>Office Theme</vt:lpstr>
      <vt:lpstr>О развитии системы образования  Самарской области в рамках реализации национальных проектов</vt:lpstr>
      <vt:lpstr>Презентация PowerPoint</vt:lpstr>
      <vt:lpstr>Презентация PowerPoint</vt:lpstr>
      <vt:lpstr>Показатели реализации НП «Образование» РП «Современная школа»</vt:lpstr>
      <vt:lpstr>Показатели реализации НП «Образование» РП «Успех каждого ребенка»</vt:lpstr>
      <vt:lpstr>Реализация мероприятий национального проекта «Образование»</vt:lpstr>
      <vt:lpstr>Показатели реализации НП «Образование» РП «Цифровая образовательная среда»</vt:lpstr>
      <vt:lpstr>Реализация НП «Образование» РП «Учитель будущего»</vt:lpstr>
      <vt:lpstr>Презентация PowerPoint</vt:lpstr>
      <vt:lpstr>Реализация НП «Образование» РП «Учитель будущего»</vt:lpstr>
      <vt:lpstr>Реализация НП «Образование» РП «Учитель будущего»</vt:lpstr>
      <vt:lpstr>Показатели реализации НП «Образование» РП «Молодые профессионалы»</vt:lpstr>
      <vt:lpstr>Показатели реализации НП «Образование» РП «Социальная активность»</vt:lpstr>
      <vt:lpstr>Показатели реализации НП «Образование» РП «Патриотическое воспитание»</vt:lpstr>
      <vt:lpstr>Иные показатели…</vt:lpstr>
      <vt:lpstr>Динамика расходов областного бюджета по отрасли «Образование» (млн. руб.)</vt:lpstr>
      <vt:lpstr>Презентация PowerPoint</vt:lpstr>
      <vt:lpstr>Презентация PowerPoint</vt:lpstr>
      <vt:lpstr>Отдельные направления расходов на 2021 год по отрасли «Образование»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BULGAKOV</dc:creator>
  <cp:lastModifiedBy>acdc</cp:lastModifiedBy>
  <cp:revision>1</cp:revision>
  <dcterms:created xsi:type="dcterms:W3CDTF">2020-12-24T05:29:01Z</dcterms:created>
  <dcterms:modified xsi:type="dcterms:W3CDTF">2020-12-24T09:54:09Z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2020-12-24T00:00:00Z</vt:filetime>
  </property>
</Properties>
</file>