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7" r:id="rId4"/>
    <p:sldId id="268" r:id="rId5"/>
    <p:sldId id="263" r:id="rId6"/>
    <p:sldId id="270" r:id="rId7"/>
    <p:sldId id="260" r:id="rId8"/>
    <p:sldId id="261" r:id="rId9"/>
    <p:sldId id="269" r:id="rId10"/>
    <p:sldId id="259" r:id="rId11"/>
    <p:sldId id="271" r:id="rId12"/>
    <p:sldId id="262" r:id="rId13"/>
    <p:sldId id="272" r:id="rId14"/>
    <p:sldId id="264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6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s://gas-kvas.com/uploads/posts/2023-02/1676401070_gas-kvas-com-p-ramka-dlya-detskikh-risunkov-s-prorezyu-sv-30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-1181100" y="1181102"/>
            <a:ext cx="6858002" cy="449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62000" y="381000"/>
            <a:ext cx="3209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СП «Детский сад Аленушка» ГБОУ СОШ №3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города Похвистнево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1752600"/>
            <a:ext cx="41503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Сборник игр с координационной лестницей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используемых в коррекционно-развивающей работе с детьми с 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тяжелыми нарушениями </a:t>
            </a: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речи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5410200"/>
            <a:ext cx="352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Составители: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Инструктор по физической культуре: Каргина Л.В.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Учитель-логопед: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Иризбаева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И.А. 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554810" y="3048000"/>
            <a:ext cx="1863366" cy="2414993"/>
            <a:chOff x="1554810" y="3048000"/>
            <a:chExt cx="1863366" cy="2414993"/>
          </a:xfrm>
        </p:grpSpPr>
        <p:pic>
          <p:nvPicPr>
            <p:cNvPr id="2054" name="Picture 6" descr="https://hockey-overtime.ru/upload/iblock/11b/11b90bdf29d9395dce641487f547c28f.jpe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410539">
              <a:off x="1554810" y="3599627"/>
              <a:ext cx="1863366" cy="1863366"/>
            </a:xfrm>
            <a:prstGeom prst="rect">
              <a:avLst/>
            </a:prstGeom>
            <a:noFill/>
          </p:spPr>
        </p:pic>
        <p:pic>
          <p:nvPicPr>
            <p:cNvPr id="2052" name="Picture 4" descr="https://img.freepik.com/premium-vector/cute-little-kid-jump-and-feel-happy_97632-6476.jpg?size=626&amp;ext=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28800" y="3048000"/>
              <a:ext cx="1533525" cy="1900964"/>
            </a:xfrm>
            <a:prstGeom prst="rect">
              <a:avLst/>
            </a:prstGeom>
            <a:noFill/>
          </p:spPr>
        </p:pic>
      </p:grpSp>
      <p:sp>
        <p:nvSpPr>
          <p:cNvPr id="11" name="Прямоугольник 10"/>
          <p:cNvSpPr/>
          <p:nvPr/>
        </p:nvSpPr>
        <p:spPr>
          <a:xfrm>
            <a:off x="4953000" y="0"/>
            <a:ext cx="4191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Пояснительная записка 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indent="180975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сборнике раскрыты особенности организации образовательной деятельности с использованием координационной лестницы, предложены варианты игр и упражнений для коррекции речевых нарушений у детей 5 – 7 лет. </a:t>
            </a:r>
          </a:p>
          <a:p>
            <a:pPr indent="180975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Метод использования координационной лестницы направлен на стимулирование работы правого и левого полушарий мозга, так как взаимосвязанная работа двух полушарий обеспечивает нормальную работу всех психических процессов. Задания совмещают моторные и сенсорные функции и направлены на развитие скоординированной работы обоих полушарий мозга, удержание программы, развитие переключаемости, развитие устойчивого внимания, развитие зрительно-пространственного восприятия, освоение ориентировки в собственном теле.</a:t>
            </a:r>
          </a:p>
          <a:p>
            <a:pPr indent="180975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сборнике даны примеры игр и упражнений с детьми по развитию фонетико-фонематических процессов, слогового анализа, словаря, грамматического строя речи, связной речи.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indent="180975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Игры и упражнения проводятся как индивидуально, так и в подгруппах. Работа с координационной лестницей помогает разнообразить занятие, повысить мотивацию дошкольников с ОВЗ. Методические рекомендации могут быть полезны педагогам и родителям.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58200" y="6318000"/>
            <a:ext cx="54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888239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5258" y="228600"/>
            <a:ext cx="338682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Игры на развитие для развития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фонетико-фонематических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процессов, навыков звукового анализа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005" y="1143000"/>
            <a:ext cx="42120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«Будь внимателен»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развитие умения ходить на носочках и на пятках, развитие фонематического  слуха, дифференциация гласных и согласных звуков.</a:t>
            </a:r>
          </a:p>
          <a:p>
            <a:pPr algn="l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Дети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идут по координационной лестнице.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 называет разные звуки (на гласный- идут на 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пятках руки на поясе,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согласный на носочках 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руки вверх).</a:t>
            </a:r>
            <a:endPara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/>
              <a:t> </a:t>
            </a:r>
            <a:endParaRPr lang="ru-RU" sz="1400" dirty="0"/>
          </a:p>
          <a:p>
            <a:r>
              <a:rPr lang="en-US" sz="1400" dirty="0"/>
              <a:t> </a:t>
            </a:r>
            <a:endParaRPr lang="ru-RU" sz="1400" dirty="0"/>
          </a:p>
          <a:p>
            <a:r>
              <a:rPr lang="en-US" sz="1400" dirty="0"/>
              <a:t> </a:t>
            </a:r>
            <a:endParaRPr lang="ru-RU" sz="1400" dirty="0"/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2" descr="C:\Users\Админ\Downloads\фото ярмарка\фото ярмарка\IMG_7734.JPG"/>
          <p:cNvPicPr>
            <a:picLocks noChangeAspect="1" noChangeArrowheads="1"/>
          </p:cNvPicPr>
          <p:nvPr/>
        </p:nvPicPr>
        <p:blipFill>
          <a:blip r:embed="rId2" cstate="print"/>
          <a:srcRect l="33333"/>
          <a:stretch>
            <a:fillRect/>
          </a:stretch>
        </p:blipFill>
        <p:spPr bwMode="auto">
          <a:xfrm>
            <a:off x="2209800" y="2971800"/>
            <a:ext cx="1905000" cy="1752600"/>
          </a:xfrm>
          <a:prstGeom prst="rect">
            <a:avLst/>
          </a:prstGeom>
          <a:noFill/>
        </p:spPr>
      </p:pic>
      <p:pic>
        <p:nvPicPr>
          <p:cNvPr id="28" name="Picture 3" descr="C:\Users\Админ\Downloads\фото ярмарка\фото ярмарка\IMG_7727.JPG"/>
          <p:cNvPicPr>
            <a:picLocks noChangeAspect="1" noChangeArrowheads="1"/>
          </p:cNvPicPr>
          <p:nvPr/>
        </p:nvPicPr>
        <p:blipFill>
          <a:blip r:embed="rId3" cstate="print"/>
          <a:srcRect l="25532" t="6383" r="10725" b="12766"/>
          <a:stretch>
            <a:fillRect/>
          </a:stretch>
        </p:blipFill>
        <p:spPr bwMode="auto">
          <a:xfrm>
            <a:off x="228600" y="4876800"/>
            <a:ext cx="2072640" cy="175260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4931917" y="0"/>
            <a:ext cx="42120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Услышь и найди звук в «Лесенке»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развитие фонематического слуха. Учить определять какой звук назвали (глухой твердый, глухой мягкий, звонкий твердый, звонкий мягкий, гласный), развивать быстроту реакции; профилактика плоскостопия.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называет звук, ребенок должен услышать изучаемый звук, и пройти на носочках (или на пяточках, на внешней стороне подошвы, на внутренней стороне подошвы) и встать в ячейку на «лесенку» с символом нужного звука.</a:t>
            </a:r>
            <a:endParaRPr lang="ru-RU" sz="1400" dirty="0"/>
          </a:p>
          <a:p>
            <a:r>
              <a:rPr lang="en-US" sz="1400" dirty="0"/>
              <a:t> </a:t>
            </a:r>
            <a:endParaRPr lang="ru-RU" sz="1400" dirty="0"/>
          </a:p>
          <a:p>
            <a:r>
              <a:rPr lang="en-US" sz="1400" dirty="0"/>
              <a:t> </a:t>
            </a:r>
            <a:endParaRPr lang="ru-RU" sz="1400" dirty="0"/>
          </a:p>
          <a:p>
            <a:r>
              <a:rPr lang="en-US" sz="1400" dirty="0"/>
              <a:t> </a:t>
            </a:r>
            <a:endParaRPr lang="ru-RU" sz="1400" dirty="0"/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5029200" y="2743200"/>
          <a:ext cx="3962401" cy="838200"/>
        </p:xfrm>
        <a:graphic>
          <a:graphicData uri="http://schemas.openxmlformats.org/drawingml/2006/table">
            <a:tbl>
              <a:tblPr/>
              <a:tblGrid>
                <a:gridCol w="792319"/>
                <a:gridCol w="793526"/>
                <a:gridCol w="792319"/>
                <a:gridCol w="792319"/>
                <a:gridCol w="791918"/>
              </a:tblGrid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1" name="Группа 23"/>
          <p:cNvGrpSpPr/>
          <p:nvPr/>
        </p:nvGrpSpPr>
        <p:grpSpPr>
          <a:xfrm>
            <a:off x="5181600" y="2895600"/>
            <a:ext cx="3700200" cy="576000"/>
            <a:chOff x="152400" y="5257800"/>
            <a:chExt cx="3700200" cy="576000"/>
          </a:xfrm>
        </p:grpSpPr>
        <p:grpSp>
          <p:nvGrpSpPr>
            <p:cNvPr id="32" name="Group 15"/>
            <p:cNvGrpSpPr>
              <a:grpSpLocks/>
            </p:cNvGrpSpPr>
            <p:nvPr/>
          </p:nvGrpSpPr>
          <p:grpSpPr bwMode="auto">
            <a:xfrm>
              <a:off x="152400" y="5257800"/>
              <a:ext cx="576000" cy="576000"/>
              <a:chOff x="0" y="0"/>
              <a:chExt cx="1457" cy="1342"/>
            </a:xfrm>
          </p:grpSpPr>
          <p:sp>
            <p:nvSpPr>
              <p:cNvPr id="47" name="Rectangle 17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16" cy="1301"/>
              </a:xfrm>
              <a:prstGeom prst="rect">
                <a:avLst/>
              </a:prstGeom>
              <a:solidFill>
                <a:srgbClr val="1737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16" cy="1301"/>
              </a:xfrm>
              <a:prstGeom prst="rect">
                <a:avLst/>
              </a:prstGeom>
              <a:noFill/>
              <a:ln w="25908">
                <a:solidFill>
                  <a:srgbClr val="17375E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3" name="Group 12"/>
            <p:cNvGrpSpPr>
              <a:grpSpLocks/>
            </p:cNvGrpSpPr>
            <p:nvPr/>
          </p:nvGrpSpPr>
          <p:grpSpPr bwMode="auto">
            <a:xfrm>
              <a:off x="3276600" y="5257800"/>
              <a:ext cx="576000" cy="576000"/>
              <a:chOff x="0" y="0"/>
              <a:chExt cx="1433" cy="1318"/>
            </a:xfrm>
          </p:grpSpPr>
          <p:sp>
            <p:nvSpPr>
              <p:cNvPr id="45" name="Rectangle 14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392" cy="1277"/>
              </a:xfrm>
              <a:prstGeom prst="rect">
                <a:avLst/>
              </a:prstGeom>
              <a:solidFill>
                <a:srgbClr val="00AF50"/>
              </a:solidFill>
              <a:ln w="9525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Rectangle 13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392" cy="1277"/>
              </a:xfrm>
              <a:prstGeom prst="rect">
                <a:avLst/>
              </a:prstGeom>
              <a:noFill/>
              <a:ln w="25908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4" name="Group 9"/>
            <p:cNvGrpSpPr>
              <a:grpSpLocks/>
            </p:cNvGrpSpPr>
            <p:nvPr/>
          </p:nvGrpSpPr>
          <p:grpSpPr bwMode="auto">
            <a:xfrm>
              <a:off x="1676400" y="5257800"/>
              <a:ext cx="576000" cy="576000"/>
              <a:chOff x="0" y="0"/>
              <a:chExt cx="1517" cy="1409"/>
            </a:xfrm>
          </p:grpSpPr>
          <p:sp>
            <p:nvSpPr>
              <p:cNvPr id="43" name="Rectangle 11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76" cy="136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Rectangle 10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76" cy="1368"/>
              </a:xfrm>
              <a:prstGeom prst="rect">
                <a:avLst/>
              </a:prstGeom>
              <a:noFill/>
              <a:ln w="25908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2438400" y="5257800"/>
              <a:ext cx="576000" cy="576000"/>
              <a:chOff x="0" y="0"/>
              <a:chExt cx="1457" cy="1340"/>
            </a:xfrm>
          </p:grpSpPr>
          <p:sp>
            <p:nvSpPr>
              <p:cNvPr id="40" name="Rectangle 8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16" cy="1299"/>
              </a:xfrm>
              <a:prstGeom prst="rect">
                <a:avLst/>
              </a:prstGeom>
              <a:solidFill>
                <a:srgbClr val="1737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Rectangle 7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416" cy="1299"/>
              </a:xfrm>
              <a:prstGeom prst="rect">
                <a:avLst/>
              </a:prstGeom>
              <a:noFill/>
              <a:ln w="25908">
                <a:solidFill>
                  <a:srgbClr val="17375E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42" name="Picture 6" descr="https://mitino.ru/files/c/8/c862f2012ccb590db32dca50ef8f9af2_667x800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67" y="316"/>
                <a:ext cx="634" cy="764"/>
              </a:xfrm>
              <a:prstGeom prst="rect">
                <a:avLst/>
              </a:prstGeom>
              <a:noFill/>
            </p:spPr>
          </p:pic>
        </p:grpSp>
        <p:grpSp>
          <p:nvGrpSpPr>
            <p:cNvPr id="36" name="Group 1"/>
            <p:cNvGrpSpPr>
              <a:grpSpLocks/>
            </p:cNvGrpSpPr>
            <p:nvPr/>
          </p:nvGrpSpPr>
          <p:grpSpPr bwMode="auto">
            <a:xfrm>
              <a:off x="838200" y="5257800"/>
              <a:ext cx="576000" cy="576000"/>
              <a:chOff x="0" y="0"/>
              <a:chExt cx="1433" cy="1316"/>
            </a:xfrm>
          </p:grpSpPr>
          <p:sp>
            <p:nvSpPr>
              <p:cNvPr id="37" name="Rectangle 4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392" cy="1275"/>
              </a:xfrm>
              <a:prstGeom prst="rect">
                <a:avLst/>
              </a:prstGeom>
              <a:solidFill>
                <a:srgbClr val="00AF50"/>
              </a:solidFill>
              <a:ln w="9525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Rectangle 3"/>
              <p:cNvSpPr>
                <a:spLocks noChangeArrowheads="1"/>
              </p:cNvSpPr>
              <p:nvPr/>
            </p:nvSpPr>
            <p:spPr bwMode="auto">
              <a:xfrm>
                <a:off x="20" y="20"/>
                <a:ext cx="1392" cy="1275"/>
              </a:xfrm>
              <a:prstGeom prst="rect">
                <a:avLst/>
              </a:prstGeom>
              <a:noFill/>
              <a:ln w="25908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39" name="Picture 2" descr="https://mitino.ru/files/c/8/c862f2012ccb590db32dca50ef8f9af2_667x800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60" y="247"/>
                <a:ext cx="636" cy="761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</p:pic>
        </p:grpSp>
      </p:grpSp>
      <p:pic>
        <p:nvPicPr>
          <p:cNvPr id="49" name="Picture 4" descr="C:\Users\Админ\Downloads\фото ярмарка\фото ярмарка\IMG_7738.JPG"/>
          <p:cNvPicPr>
            <a:picLocks noChangeAspect="1" noChangeArrowheads="1"/>
          </p:cNvPicPr>
          <p:nvPr/>
        </p:nvPicPr>
        <p:blipFill>
          <a:blip r:embed="rId6" cstate="print"/>
          <a:srcRect l="30000" t="30417" r="33333" b="6250"/>
          <a:stretch>
            <a:fillRect/>
          </a:stretch>
        </p:blipFill>
        <p:spPr bwMode="auto">
          <a:xfrm>
            <a:off x="7239000" y="3810000"/>
            <a:ext cx="1588168" cy="1828800"/>
          </a:xfrm>
          <a:prstGeom prst="rect">
            <a:avLst/>
          </a:prstGeom>
          <a:noFill/>
        </p:spPr>
      </p:pic>
      <p:pic>
        <p:nvPicPr>
          <p:cNvPr id="50" name="Picture 5" descr="C:\Users\Админ\Downloads\фото ярмарка\фото ярмарка\IMG_7741.JPG"/>
          <p:cNvPicPr>
            <a:picLocks noChangeAspect="1" noChangeArrowheads="1"/>
          </p:cNvPicPr>
          <p:nvPr/>
        </p:nvPicPr>
        <p:blipFill>
          <a:blip r:embed="rId7" cstate="print"/>
          <a:srcRect l="24167" t="8500" r="14167" b="-20875"/>
          <a:stretch>
            <a:fillRect/>
          </a:stretch>
        </p:blipFill>
        <p:spPr bwMode="auto">
          <a:xfrm>
            <a:off x="5029200" y="3810000"/>
            <a:ext cx="1818968" cy="2286000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888239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9100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0" y="0"/>
            <a:ext cx="419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«Внимательные ушки»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координации движения, развитие фонематического  слуха, дифференциация гласных и согласных звуков.</a:t>
            </a:r>
          </a:p>
          <a:p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называет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звуки. Дети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выполняют прыжки по ячейкам «лесенки»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вперед на гласный звук,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когда услышат согласный звук выпрыгивают в сторону из «лесенки».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53000" y="0"/>
            <a:ext cx="4191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Услышь звук»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развитие фонематического восприятия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слуха, координации движения.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называет слоги (слова), дети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идут переменным шагом по «лесенке», одновременно делая один хлопок в каждой ячейке. Когда дети слышат заданный звук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слоге (слове),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останавливаются в ячейке и хлопают три раза в ладоши.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" descr="C:\Users\Админ\Downloads\фото ярмарка\фото ярмарка\IMG_77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133600"/>
            <a:ext cx="2781300" cy="1854200"/>
          </a:xfrm>
          <a:prstGeom prst="rect">
            <a:avLst/>
          </a:prstGeom>
          <a:noFill/>
        </p:spPr>
      </p:pic>
      <p:pic>
        <p:nvPicPr>
          <p:cNvPr id="27" name="Picture 3" descr="C:\Users\Админ\Downloads\фото ярмарка\фото ярмарка\IMG_77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343400"/>
            <a:ext cx="2743200" cy="1828800"/>
          </a:xfrm>
          <a:prstGeom prst="rect">
            <a:avLst/>
          </a:prstGeom>
          <a:noFill/>
        </p:spPr>
      </p:pic>
      <p:pic>
        <p:nvPicPr>
          <p:cNvPr id="28" name="Picture 4" descr="C:\Users\Админ\Downloads\фото ярмарка\фото ярмарка\IMG_7751.JPG"/>
          <p:cNvPicPr>
            <a:picLocks noChangeAspect="1" noChangeArrowheads="1"/>
          </p:cNvPicPr>
          <p:nvPr/>
        </p:nvPicPr>
        <p:blipFill>
          <a:blip r:embed="rId4" cstate="print"/>
          <a:srcRect l="32500" t="16976"/>
          <a:stretch>
            <a:fillRect/>
          </a:stretch>
        </p:blipFill>
        <p:spPr bwMode="auto">
          <a:xfrm>
            <a:off x="6629400" y="2209800"/>
            <a:ext cx="2137338" cy="1752600"/>
          </a:xfrm>
          <a:prstGeom prst="rect">
            <a:avLst/>
          </a:prstGeom>
          <a:noFill/>
        </p:spPr>
      </p:pic>
      <p:pic>
        <p:nvPicPr>
          <p:cNvPr id="29" name="Picture 5" descr="C:\Users\Админ\Downloads\фото ярмарка\фото ярмарка\IMG_7752.JPG"/>
          <p:cNvPicPr>
            <a:picLocks noChangeAspect="1" noChangeArrowheads="1"/>
          </p:cNvPicPr>
          <p:nvPr/>
        </p:nvPicPr>
        <p:blipFill>
          <a:blip r:embed="rId5" cstate="print"/>
          <a:srcRect l="10833" t="-5400" r="8333"/>
          <a:stretch>
            <a:fillRect/>
          </a:stretch>
        </p:blipFill>
        <p:spPr bwMode="auto">
          <a:xfrm>
            <a:off x="5334000" y="4038600"/>
            <a:ext cx="2279131" cy="198120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888239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0"/>
            <a:ext cx="419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Пройди дорожку»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развитие фонематического слуха. Развивать ловкость, координацию и ориентировку в пространстве.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предлагает  придумать слово на заданный звук. На каждое придуманное слово, ребёнок отбивает мяч в ячейку перед собой, произносит слово и переходит в неё, и так на каждый звук. 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Варианты игры: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необходимо придумать слово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заданным звуком в начале, в середине, в конце слова. </a:t>
            </a:r>
          </a:p>
        </p:txBody>
      </p:sp>
      <p:pic>
        <p:nvPicPr>
          <p:cNvPr id="7" name="Picture 2" descr="C:\Users\Админ\Downloads\фото ярмарка\фото ярмарка\IMG_7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819400"/>
            <a:ext cx="2400300" cy="1600200"/>
          </a:xfrm>
          <a:prstGeom prst="rect">
            <a:avLst/>
          </a:prstGeom>
          <a:noFill/>
        </p:spPr>
      </p:pic>
      <p:pic>
        <p:nvPicPr>
          <p:cNvPr id="8" name="Picture 3" descr="C:\Users\Админ\Downloads\фото ярмарка\фото ярмарка\IMG_7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0"/>
            <a:ext cx="2400300" cy="1600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76800" y="0"/>
            <a:ext cx="426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«Попробуй, поймай»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Цель: развитие фонематического слуха, умение подбирать слово с заданным звуком, формировать навык выполнения передачи и ловли мяча.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бросает мяч, называя слог. Ребёнок, поймавший мяч, должен «превратить» слог в слово. Проговорив слово прыгает в следующую ячейку, возвращает «мяч –слово»  педагогу.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C:\Users\Админ\Downloads\фото ярмарка\фото ярмарка\IMG_77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4495800"/>
            <a:ext cx="2590800" cy="1727200"/>
          </a:xfrm>
          <a:prstGeom prst="rect">
            <a:avLst/>
          </a:prstGeom>
          <a:noFill/>
        </p:spPr>
      </p:pic>
      <p:pic>
        <p:nvPicPr>
          <p:cNvPr id="11" name="Picture 6" descr="C:\Users\Админ\Downloads\фото ярмарка\фото ярмарка\IMG_77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2514600"/>
            <a:ext cx="2514600" cy="16764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88239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26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Доскажи звук»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развитие фонематического слуха, формирование  умения  выделять в слове последний звук по представлению; формирование навыка выполнения передачи и ловли мяча, тренировка координации движения.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произносит слово, не досказывая последнего звука и бросает мяч ребёнку. Ребёнок ловит мяч, досказывает нужный звук. Если сказано правильно, то перепрыгивает в следующую ячейку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0"/>
            <a:ext cx="4267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Раздели правильно»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Цель: развивать умение делить слово на слоги, развитие координации.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называет односложные, двусложные и трехсложные слова. Ребенок, первый поднявший флажок, определяет количество слогов, называет их и выполняет прыжки правым или левым боком по ступенькам «лесенки» столько раз, сколько слогов в слове.</a:t>
            </a:r>
          </a:p>
        </p:txBody>
      </p:sp>
      <p:pic>
        <p:nvPicPr>
          <p:cNvPr id="6" name="Picture 2" descr="C:\Users\Админ\Downloads\фото ярмарка\фото ярмарка\IMG_7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743200"/>
            <a:ext cx="2514600" cy="1676400"/>
          </a:xfrm>
          <a:prstGeom prst="rect">
            <a:avLst/>
          </a:prstGeom>
          <a:noFill/>
        </p:spPr>
      </p:pic>
      <p:pic>
        <p:nvPicPr>
          <p:cNvPr id="7" name="Picture 3" descr="C:\Users\Админ\Downloads\фото ярмарка\фото ярмарка\IMG_77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724400"/>
            <a:ext cx="2514600" cy="1676400"/>
          </a:xfrm>
          <a:prstGeom prst="rect">
            <a:avLst/>
          </a:prstGeom>
          <a:noFill/>
        </p:spPr>
      </p:pic>
      <p:pic>
        <p:nvPicPr>
          <p:cNvPr id="9" name="Picture 4" descr="C:\Users\Админ\Downloads\фото ярмарка\фото ярмарка\IMG_77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572000"/>
            <a:ext cx="2743200" cy="1828800"/>
          </a:xfrm>
          <a:prstGeom prst="rect">
            <a:avLst/>
          </a:prstGeom>
          <a:noFill/>
        </p:spPr>
      </p:pic>
      <p:pic>
        <p:nvPicPr>
          <p:cNvPr id="10" name="Picture 5" descr="C:\Users\Админ\Downloads\фото ярмарка\фото ярмарка\IMG_77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2438400"/>
            <a:ext cx="2743200" cy="18288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658100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28600"/>
            <a:ext cx="4458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Игры на автоматизацию и дифференциацию  звуков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507" y="685800"/>
            <a:ext cx="419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«Передай мяч»</a:t>
            </a:r>
          </a:p>
          <a:p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развитие координации движения, совершенствовать навык в передачи мяча; умение работать в команде, автоматизация звуков.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стоят в ячейках координационной лестницы в колонне друг за другом, у первого игрока мяч. Дети передают мяч друг другу над головой, одновременно произнося автоматизируемый звук  изолированно (в слогах, словах).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Варианты: передавать мяч вправо или влево, поворачивая корпус, стоя в шеренге 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0"/>
            <a:ext cx="419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«Проговори без ошибки»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автоматизация звуков, развитие координации движения.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перепрыгивает (пролезает, перешагивает) по ячейкам лестницы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проговаривает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изолировано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звук, слоги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слова с  автоматизируемым звуком.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фото\IMG_7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0"/>
            <a:ext cx="2400300" cy="1600200"/>
          </a:xfrm>
          <a:prstGeom prst="rect">
            <a:avLst/>
          </a:prstGeom>
          <a:noFill/>
        </p:spPr>
      </p:pic>
      <p:pic>
        <p:nvPicPr>
          <p:cNvPr id="1027" name="Picture 3" descr="F:\фото\IMG_77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105400"/>
            <a:ext cx="2362200" cy="1574800"/>
          </a:xfrm>
          <a:prstGeom prst="rect">
            <a:avLst/>
          </a:prstGeom>
          <a:noFill/>
        </p:spPr>
      </p:pic>
      <p:pic>
        <p:nvPicPr>
          <p:cNvPr id="2050" name="Picture 2" descr="F:\фото\IMG_78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905000"/>
            <a:ext cx="2628900" cy="1752600"/>
          </a:xfrm>
          <a:prstGeom prst="rect">
            <a:avLst/>
          </a:prstGeom>
          <a:noFill/>
        </p:spPr>
      </p:pic>
      <p:pic>
        <p:nvPicPr>
          <p:cNvPr id="2051" name="Picture 3" descr="F:\фото\IMG_78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3886200"/>
            <a:ext cx="2514600" cy="16764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6581001"/>
            <a:ext cx="332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419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Игра «Будь внимателен»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дифференциация звуков С, Ш, развивать умение прыгать в бок.</a:t>
            </a: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читает слоги расположенные в ячейках лестницы. На слоги со звуком Ш ребенок прыгает право, со звуком С влево.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0"/>
            <a:ext cx="4191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Чистоговорки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автоматизация звуков в связной речи, развитие координации движения.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Ребенок проговаривает чистоговку и (перепрыгивает, пролезает, перешагивает) по ячейкам лестницы на каждое слово.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F:\фото\IMG_78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2400300" cy="1600200"/>
          </a:xfrm>
          <a:prstGeom prst="rect">
            <a:avLst/>
          </a:prstGeom>
          <a:noFill/>
        </p:spPr>
      </p:pic>
      <p:pic>
        <p:nvPicPr>
          <p:cNvPr id="1029" name="Picture 5" descr="F:\фото\IMG_78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733800"/>
            <a:ext cx="2362200" cy="1574800"/>
          </a:xfrm>
          <a:prstGeom prst="rect">
            <a:avLst/>
          </a:prstGeom>
          <a:noFill/>
        </p:spPr>
      </p:pic>
      <p:pic>
        <p:nvPicPr>
          <p:cNvPr id="1030" name="Picture 6" descr="F:\фото\IMG_78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953000"/>
            <a:ext cx="1516317" cy="1486612"/>
          </a:xfrm>
          <a:prstGeom prst="rect">
            <a:avLst/>
          </a:prstGeom>
          <a:noFill/>
        </p:spPr>
      </p:pic>
      <p:pic>
        <p:nvPicPr>
          <p:cNvPr id="1031" name="Picture 7" descr="F:\фото\IMG_78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4648200"/>
            <a:ext cx="1676400" cy="1622868"/>
          </a:xfrm>
          <a:prstGeom prst="rect">
            <a:avLst/>
          </a:prstGeom>
          <a:noFill/>
        </p:spPr>
      </p:pic>
      <p:pic>
        <p:nvPicPr>
          <p:cNvPr id="1032" name="Picture 8" descr="F:\фото\IMG_78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600200"/>
            <a:ext cx="1808625" cy="1447800"/>
          </a:xfrm>
          <a:prstGeom prst="rect">
            <a:avLst/>
          </a:prstGeom>
          <a:noFill/>
        </p:spPr>
      </p:pic>
      <p:pic>
        <p:nvPicPr>
          <p:cNvPr id="1033" name="Picture 9" descr="F:\фото\IMG_78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3124200"/>
            <a:ext cx="1602166" cy="153314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286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Игры на развитие лексико-грамматического строя языка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85800"/>
            <a:ext cx="419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«Посчитай»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упражнять в согласовании числительных с существительными; упражнять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пролезании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«окошечки» в вертикально или горизонтальном расположенной «лесенке» 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Два ребенка держат «лесенку» в вертикальном или горизонтальном положении. Ребенок занимают положение перед первой ячейкой на «лесенке». Педагог называет любой предмет, ребенок начинает считать, одновременно пролезая в «окошечко» в «лесенке»,  одновременно считая предмет, заканчивая упражнение в последнем «окошечке».  Например: один снеговик, два снеговика  и т.д.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0"/>
            <a:ext cx="4267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«Большой – маленький»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развивать умение образовывать существительные с увеличительными, уменьшительно- ласкательными суффиксами с помощью карточек-символов, развивать пространственную ориентацию. 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 называет слово, а ребенок проходя по «лесенке» изменяет слово с использованием увеличительных, уменьшительно-ласкательных суффиксов, ориентируясь на карточки символы, при этом выставляет ногу и руку в право или влево.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Например: рука – ручка – ручище.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7551770"/>
              </p:ext>
            </p:extLst>
          </p:nvPr>
        </p:nvGraphicFramePr>
        <p:xfrm>
          <a:off x="5259165" y="3200400"/>
          <a:ext cx="3733799" cy="838200"/>
        </p:xfrm>
        <a:graphic>
          <a:graphicData uri="http://schemas.openxmlformats.org/drawingml/2006/table">
            <a:tbl>
              <a:tblPr/>
              <a:tblGrid>
                <a:gridCol w="12448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48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40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6858000" y="3429000"/>
            <a:ext cx="536575" cy="457200"/>
            <a:chOff x="0" y="0"/>
            <a:chExt cx="1205" cy="953"/>
          </a:xfrm>
        </p:grpSpPr>
        <p:sp>
          <p:nvSpPr>
            <p:cNvPr id="19460" name="Freeform 4"/>
            <p:cNvSpPr>
              <a:spLocks/>
            </p:cNvSpPr>
            <p:nvPr/>
          </p:nvSpPr>
          <p:spPr bwMode="auto">
            <a:xfrm>
              <a:off x="20" y="20"/>
              <a:ext cx="1164" cy="912"/>
            </a:xfrm>
            <a:custGeom>
              <a:avLst/>
              <a:gdLst/>
              <a:ahLst/>
              <a:cxnLst>
                <a:cxn ang="0">
                  <a:pos x="0" y="912"/>
                </a:cxn>
                <a:cxn ang="0">
                  <a:pos x="582" y="0"/>
                </a:cxn>
                <a:cxn ang="0">
                  <a:pos x="1164" y="912"/>
                </a:cxn>
                <a:cxn ang="0">
                  <a:pos x="0" y="912"/>
                </a:cxn>
              </a:cxnLst>
              <a:rect l="0" t="0" r="r" b="b"/>
              <a:pathLst>
                <a:path w="1164" h="912">
                  <a:moveTo>
                    <a:pt x="0" y="912"/>
                  </a:moveTo>
                  <a:lnTo>
                    <a:pt x="582" y="0"/>
                  </a:lnTo>
                  <a:lnTo>
                    <a:pt x="1164" y="912"/>
                  </a:lnTo>
                  <a:lnTo>
                    <a:pt x="0" y="912"/>
                  </a:lnTo>
                  <a:close/>
                </a:path>
              </a:pathLst>
            </a:custGeom>
            <a:noFill/>
            <a:ln w="25908">
              <a:solidFill>
                <a:srgbClr val="385D8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5715000" y="3657600"/>
            <a:ext cx="338138" cy="201613"/>
            <a:chOff x="0" y="0"/>
            <a:chExt cx="533" cy="557"/>
          </a:xfrm>
        </p:grpSpPr>
        <p:sp>
          <p:nvSpPr>
            <p:cNvPr id="19458" name="Freeform 2"/>
            <p:cNvSpPr>
              <a:spLocks/>
            </p:cNvSpPr>
            <p:nvPr/>
          </p:nvSpPr>
          <p:spPr bwMode="auto">
            <a:xfrm>
              <a:off x="20" y="20"/>
              <a:ext cx="492" cy="516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6" y="0"/>
                </a:cxn>
                <a:cxn ang="0">
                  <a:pos x="492" y="516"/>
                </a:cxn>
                <a:cxn ang="0">
                  <a:pos x="0" y="516"/>
                </a:cxn>
              </a:cxnLst>
              <a:rect l="0" t="0" r="r" b="b"/>
              <a:pathLst>
                <a:path w="492" h="516">
                  <a:moveTo>
                    <a:pt x="0" y="516"/>
                  </a:moveTo>
                  <a:lnTo>
                    <a:pt x="246" y="0"/>
                  </a:lnTo>
                  <a:lnTo>
                    <a:pt x="492" y="516"/>
                  </a:lnTo>
                  <a:lnTo>
                    <a:pt x="0" y="516"/>
                  </a:lnTo>
                  <a:close/>
                </a:path>
              </a:pathLst>
            </a:custGeom>
            <a:noFill/>
            <a:ln w="25908">
              <a:solidFill>
                <a:srgbClr val="385D8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8077200" y="3276600"/>
            <a:ext cx="609600" cy="685800"/>
            <a:chOff x="0" y="0"/>
            <a:chExt cx="1205" cy="953"/>
          </a:xfrm>
        </p:grpSpPr>
        <p:sp>
          <p:nvSpPr>
            <p:cNvPr id="12" name="Freeform 4"/>
            <p:cNvSpPr>
              <a:spLocks/>
            </p:cNvSpPr>
            <p:nvPr/>
          </p:nvSpPr>
          <p:spPr bwMode="auto">
            <a:xfrm>
              <a:off x="20" y="20"/>
              <a:ext cx="1164" cy="912"/>
            </a:xfrm>
            <a:custGeom>
              <a:avLst/>
              <a:gdLst/>
              <a:ahLst/>
              <a:cxnLst>
                <a:cxn ang="0">
                  <a:pos x="0" y="912"/>
                </a:cxn>
                <a:cxn ang="0">
                  <a:pos x="582" y="0"/>
                </a:cxn>
                <a:cxn ang="0">
                  <a:pos x="1164" y="912"/>
                </a:cxn>
                <a:cxn ang="0">
                  <a:pos x="0" y="912"/>
                </a:cxn>
              </a:cxnLst>
              <a:rect l="0" t="0" r="r" b="b"/>
              <a:pathLst>
                <a:path w="1164" h="912">
                  <a:moveTo>
                    <a:pt x="0" y="912"/>
                  </a:moveTo>
                  <a:lnTo>
                    <a:pt x="582" y="0"/>
                  </a:lnTo>
                  <a:lnTo>
                    <a:pt x="1164" y="912"/>
                  </a:lnTo>
                  <a:lnTo>
                    <a:pt x="0" y="912"/>
                  </a:lnTo>
                  <a:close/>
                </a:path>
              </a:pathLst>
            </a:custGeom>
            <a:noFill/>
            <a:ln w="25908">
              <a:solidFill>
                <a:srgbClr val="385D8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074" name="Picture 2" descr="F:\фото\IMG_78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733800"/>
            <a:ext cx="2057400" cy="1371600"/>
          </a:xfrm>
          <a:prstGeom prst="rect">
            <a:avLst/>
          </a:prstGeom>
          <a:noFill/>
        </p:spPr>
      </p:pic>
      <p:pic>
        <p:nvPicPr>
          <p:cNvPr id="3075" name="Picture 3" descr="F:\фото\IMG_78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5181600"/>
            <a:ext cx="1943100" cy="1295400"/>
          </a:xfrm>
          <a:prstGeom prst="rect">
            <a:avLst/>
          </a:prstGeom>
          <a:noFill/>
        </p:spPr>
      </p:pic>
      <p:pic>
        <p:nvPicPr>
          <p:cNvPr id="3076" name="Picture 4" descr="F:\фото\IMG_78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267200"/>
            <a:ext cx="1440656" cy="1676400"/>
          </a:xfrm>
          <a:prstGeom prst="rect">
            <a:avLst/>
          </a:prstGeom>
          <a:noFill/>
        </p:spPr>
      </p:pic>
      <p:pic>
        <p:nvPicPr>
          <p:cNvPr id="3077" name="Picture 5" descr="F:\фото\IMG_7872.JPG"/>
          <p:cNvPicPr>
            <a:picLocks noChangeAspect="1" noChangeArrowheads="1"/>
          </p:cNvPicPr>
          <p:nvPr/>
        </p:nvPicPr>
        <p:blipFill>
          <a:blip r:embed="rId5" cstate="print"/>
          <a:srcRect l="9754"/>
          <a:stretch>
            <a:fillRect/>
          </a:stretch>
        </p:blipFill>
        <p:spPr bwMode="auto">
          <a:xfrm>
            <a:off x="7239000" y="4267200"/>
            <a:ext cx="1410069" cy="16764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191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«Жадина»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упражнять в согласовании притяжательного местоимения «моя», «моё», «мои», «мой» с именами существительными в роде и числе, координация движений.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каждой ячейке «лесенки» лежит картинка. Ребенку нужно пройти по лесенке отбивая мяч в каждой ячейке и произнося названия картинок  согласовывая их с  местоимениями «моя», «моё», «мои», «мой» 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0"/>
            <a:ext cx="426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«Кого я вижу, что я вижу»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развивать умение различать в речи винительный падежа одушевленных и неодушевленных существительных, развитие координации движения,  развивать умения ловить мяч двумя руками. 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 показывает картинки. Ребенку нужно пройти по лесенке подбрасывая мяч вверх на каждой ячейке и рассказывать кого или что он видит на картинке.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Вариант игры: на каждой ячейке ребенок произносит кого или что он видит вокруг себя и подбрасывает мяч вверх.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F:\фото\IMG_7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90800"/>
            <a:ext cx="2549723" cy="2057400"/>
          </a:xfrm>
          <a:prstGeom prst="rect">
            <a:avLst/>
          </a:prstGeom>
          <a:noFill/>
        </p:spPr>
      </p:pic>
      <p:pic>
        <p:nvPicPr>
          <p:cNvPr id="6147" name="Picture 3" descr="F:\фото\IMG_7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724400"/>
            <a:ext cx="2476211" cy="1981200"/>
          </a:xfrm>
          <a:prstGeom prst="rect">
            <a:avLst/>
          </a:prstGeom>
          <a:noFill/>
        </p:spPr>
      </p:pic>
      <p:pic>
        <p:nvPicPr>
          <p:cNvPr id="6148" name="Picture 4" descr="F:\фото\IMG_79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200400"/>
            <a:ext cx="2011825" cy="1600200"/>
          </a:xfrm>
          <a:prstGeom prst="rect">
            <a:avLst/>
          </a:prstGeom>
          <a:noFill/>
        </p:spPr>
      </p:pic>
      <p:pic>
        <p:nvPicPr>
          <p:cNvPr id="6149" name="Picture 5" descr="F:\фото\IMG_79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5029200"/>
            <a:ext cx="2286000" cy="15240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28600"/>
            <a:ext cx="46826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Игры на развитие пространственного представления и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межполушарного взаимодействия</a:t>
            </a:r>
          </a:p>
          <a:p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85800"/>
            <a:ext cx="426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«Не ошибись»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пространственных представлений, умение ориентироваться на плоскости, развитие слухового внимания.</a:t>
            </a:r>
          </a:p>
          <a:p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идет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координационной лестнице и выполняют команды педагога. Например: «Левая нога в сторону, правая рука вверх, левая рука вперед и т.д.»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0"/>
            <a:ext cx="426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Найди свое место»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пространственных представлений, умение ориентироваться на плоскости, развитие слухового внимания.</a:t>
            </a:r>
          </a:p>
          <a:p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  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Координационные лестницы (3 шт. и более) выложены в виде квадрата. Ребенку дается инструкция занять ячейку «лестницы».  Например: «Займи  третью ячейку во втором ряду. Займи вторую ячейку в третьем ряду и т.д.»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фото\IMG_78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2971800"/>
            <a:ext cx="1537880" cy="1828800"/>
          </a:xfrm>
          <a:prstGeom prst="rect">
            <a:avLst/>
          </a:prstGeom>
          <a:noFill/>
        </p:spPr>
      </p:pic>
      <p:pic>
        <p:nvPicPr>
          <p:cNvPr id="4099" name="Picture 3" descr="F:\фото\IMG_7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971800"/>
            <a:ext cx="1563000" cy="1816444"/>
          </a:xfrm>
          <a:prstGeom prst="rect">
            <a:avLst/>
          </a:prstGeom>
          <a:noFill/>
        </p:spPr>
      </p:pic>
      <p:pic>
        <p:nvPicPr>
          <p:cNvPr id="4100" name="Picture 4" descr="F:\фото\IMG_78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876800"/>
            <a:ext cx="1600200" cy="1854952"/>
          </a:xfrm>
          <a:prstGeom prst="rect">
            <a:avLst/>
          </a:prstGeom>
          <a:noFill/>
        </p:spPr>
      </p:pic>
      <p:pic>
        <p:nvPicPr>
          <p:cNvPr id="4101" name="Picture 5" descr="F:\фото\IMG_78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2286000"/>
            <a:ext cx="1919221" cy="1600200"/>
          </a:xfrm>
          <a:prstGeom prst="rect">
            <a:avLst/>
          </a:prstGeom>
          <a:noFill/>
        </p:spPr>
      </p:pic>
      <p:pic>
        <p:nvPicPr>
          <p:cNvPr id="4102" name="Picture 6" descr="F:\фото\IMG_78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3657600"/>
            <a:ext cx="1905000" cy="1709603"/>
          </a:xfrm>
          <a:prstGeom prst="rect">
            <a:avLst/>
          </a:prstGeom>
          <a:noFill/>
        </p:spPr>
      </p:pic>
      <p:pic>
        <p:nvPicPr>
          <p:cNvPr id="4103" name="Picture 7" descr="F:\фото\IMG_78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4876800"/>
            <a:ext cx="1905000" cy="165834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42672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«Капитаны»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межполушарного взаимодействия, через согласование разнотипичных движений  рук. Формирование  четкой дикции.</a:t>
            </a:r>
          </a:p>
          <a:p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  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Ребенок встает перед лестницей. Произносит стихотворение, на каждую строчку перешагивает  лестницу и одновременно выполняет движения руками.   Левую руку прикладываем к виску (как это делают солдаты), а правую руку вытягиваем вперед пальцы в кулак, а большой палец вверх (всё отлично). Одновременно отпустить руки, хлопнуть в ладоши, поменять положение рук «с точностью до наоборот».  </a:t>
            </a:r>
          </a:p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Всё на нашем судне ладно </a:t>
            </a:r>
          </a:p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Мы отличная команда, </a:t>
            </a:r>
          </a:p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Нам не страшен ураган! </a:t>
            </a:r>
          </a:p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Боцман, юнга, капитан!</a:t>
            </a:r>
            <a:endParaRPr lang="ru-RU" sz="1400" i="1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F:\фото\IMG_7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114800"/>
            <a:ext cx="1549433" cy="1719848"/>
          </a:xfrm>
          <a:prstGeom prst="rect">
            <a:avLst/>
          </a:prstGeom>
          <a:noFill/>
        </p:spPr>
      </p:pic>
      <p:pic>
        <p:nvPicPr>
          <p:cNvPr id="5123" name="Picture 3" descr="F:\фото\IMG_79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971800"/>
            <a:ext cx="1348565" cy="1752600"/>
          </a:xfrm>
          <a:prstGeom prst="rect">
            <a:avLst/>
          </a:prstGeom>
          <a:noFill/>
        </p:spPr>
      </p:pic>
      <p:pic>
        <p:nvPicPr>
          <p:cNvPr id="5124" name="Picture 4" descr="F:\фото\IMG_78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5029200"/>
            <a:ext cx="1371600" cy="1644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28600"/>
            <a:ext cx="44967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Игры на развитие словарного запаса и  связной речи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85800"/>
            <a:ext cx="426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«Наоборот»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упражнение в подборе антонимов, развитие координации движения, 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Ребенок занимает первую ячейку на «лесенке». Педагог  называет  слово, ребёнок, выпрыгивая в сторону из «лесенки» называет слово с противоположным значением (день-ночь, большой - маленький, сильный-слабый, и т.д.); на следующее слово, которое называет педагог, ребёнок перепрыгивает в следующую ячейку (Упражнение «зиг-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заг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»).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0"/>
            <a:ext cx="426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«Закончи фразу».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упражнение в подборе антонимов, развитие координации движения.</a:t>
            </a:r>
          </a:p>
          <a:p>
            <a:pPr algn="just"/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занимает первую ячейку на «лесенке». Педагог  начинает предложение,  ребёнок, перепрыгивая (перешагивает, переходит и т.д.) по  «лесенке», заканчивает предложение.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-Сахар сладкий, а лимон … 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-Луна видна ночью, а солнце … 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-Огонь горячий, а лёд … 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-Река широкая, а ручей … 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-Камень тяжёлый, а пух …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F:\фото\IMG_7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2171700" cy="1447800"/>
          </a:xfrm>
          <a:prstGeom prst="rect">
            <a:avLst/>
          </a:prstGeom>
          <a:noFill/>
        </p:spPr>
      </p:pic>
      <p:pic>
        <p:nvPicPr>
          <p:cNvPr id="7171" name="Picture 3" descr="F:\фото\IMG_7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029200"/>
            <a:ext cx="2286000" cy="1524000"/>
          </a:xfrm>
          <a:prstGeom prst="rect">
            <a:avLst/>
          </a:prstGeom>
          <a:noFill/>
        </p:spPr>
      </p:pic>
      <p:pic>
        <p:nvPicPr>
          <p:cNvPr id="7172" name="Picture 4" descr="F:\фото\IMG_79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048000"/>
            <a:ext cx="1623904" cy="1905000"/>
          </a:xfrm>
          <a:prstGeom prst="rect">
            <a:avLst/>
          </a:prstGeom>
          <a:noFill/>
        </p:spPr>
      </p:pic>
      <p:pic>
        <p:nvPicPr>
          <p:cNvPr id="7173" name="Picture 5" descr="F:\фото\IMG_79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541647"/>
            <a:ext cx="1677458" cy="201155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76800" y="0"/>
            <a:ext cx="426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Что делает?»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Цель: обогащение словарного запаса, развитие координации движения, развитие умение выполнять прыжки на двух ногах.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показывает картинки с изображением животных. Ребёнок должен подобрать  как можно больше  действия (Собака – лает, бежит, кусает, сторожит, кошка – …). На каждый правильный ответ перепрыгивает  в следующую ячейку «лесенки»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показывая разные движения..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426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«Какой? Какая? Какие?»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Цель:  обогащение словарного запаса, развитие координации движения, развитие умения прыгать на одной ноге.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показывает картинку или предмет, либо называет слово и задаёт вопрос «Какой?». Ребёнок называет как можно больше признаков, продвигаясь по «лесенке» вперёд на каждое слово, перепрыгивая по ячейкам на одной ноге. На каждой ячейке нога меняется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F:\фото\IMG_7953.JPG"/>
          <p:cNvPicPr>
            <a:picLocks noChangeAspect="1" noChangeArrowheads="1"/>
          </p:cNvPicPr>
          <p:nvPr/>
        </p:nvPicPr>
        <p:blipFill>
          <a:blip r:embed="rId2" cstate="print"/>
          <a:srcRect l="28333" t="17500" r="27666"/>
          <a:stretch>
            <a:fillRect/>
          </a:stretch>
        </p:blipFill>
        <p:spPr bwMode="auto">
          <a:xfrm>
            <a:off x="228600" y="2514600"/>
            <a:ext cx="1828800" cy="2286000"/>
          </a:xfrm>
          <a:prstGeom prst="rect">
            <a:avLst/>
          </a:prstGeom>
          <a:noFill/>
        </p:spPr>
      </p:pic>
      <p:pic>
        <p:nvPicPr>
          <p:cNvPr id="8195" name="Picture 3" descr="F:\фото\IMG_7954.JPG"/>
          <p:cNvPicPr>
            <a:picLocks noChangeAspect="1" noChangeArrowheads="1"/>
          </p:cNvPicPr>
          <p:nvPr/>
        </p:nvPicPr>
        <p:blipFill>
          <a:blip r:embed="rId3" cstate="print"/>
          <a:srcRect l="27500" t="13750" r="27500"/>
          <a:stretch>
            <a:fillRect/>
          </a:stretch>
        </p:blipFill>
        <p:spPr bwMode="auto">
          <a:xfrm>
            <a:off x="2362200" y="4038600"/>
            <a:ext cx="1789043" cy="2286000"/>
          </a:xfrm>
          <a:prstGeom prst="rect">
            <a:avLst/>
          </a:prstGeom>
          <a:noFill/>
        </p:spPr>
      </p:pic>
      <p:pic>
        <p:nvPicPr>
          <p:cNvPr id="8196" name="Picture 4" descr="F:\фото\IMG_79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514600"/>
            <a:ext cx="1415092" cy="1881568"/>
          </a:xfrm>
          <a:prstGeom prst="rect">
            <a:avLst/>
          </a:prstGeom>
          <a:noFill/>
        </p:spPr>
      </p:pic>
      <p:pic>
        <p:nvPicPr>
          <p:cNvPr id="8197" name="Picture 5" descr="F:\фото\IMG_79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4572000"/>
            <a:ext cx="1600200" cy="190582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26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«Разложи правильно и расскажи»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развивать умение составлять рассказ по серии сюжетных картинок, развитие координации движения.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 предлагает детям картинки, объединённые одним сюжетом. Необходимо расположить их в правильном порядке в ячейках «лесенки». Затем ребенок проходит по «лесенки»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гимнастической палкой, поднимая ее вверх и опуская вниз на каждой ячейке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картинкой и рассказывает рассказ.  </a:t>
            </a:r>
          </a:p>
          <a:p>
            <a:pPr algn="just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0"/>
            <a:ext cx="426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Отгадай загадку».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развивать умение отгадывать загадки, развитие умения делить на слоги,  развивать умение подбрасывать и ловить мяч. </a:t>
            </a:r>
          </a:p>
          <a:p>
            <a:pPr algn="just"/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Ход игры.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Ребенок занимает первую ячейку на «лесенке». Педагог  загадывает загадку, если ребенок отгадал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выпрыгивает из ячейке расставив ноги врозь, руки в стороны и называет отгадку.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F:\фото\IMG_7974.JPG"/>
          <p:cNvPicPr>
            <a:picLocks noChangeAspect="1" noChangeArrowheads="1"/>
          </p:cNvPicPr>
          <p:nvPr/>
        </p:nvPicPr>
        <p:blipFill>
          <a:blip r:embed="rId2" cstate="print"/>
          <a:srcRect l="28333" t="16250" r="25833"/>
          <a:stretch>
            <a:fillRect/>
          </a:stretch>
        </p:blipFill>
        <p:spPr bwMode="auto">
          <a:xfrm>
            <a:off x="381001" y="2438400"/>
            <a:ext cx="1752600" cy="2134985"/>
          </a:xfrm>
          <a:prstGeom prst="rect">
            <a:avLst/>
          </a:prstGeom>
          <a:noFill/>
        </p:spPr>
      </p:pic>
      <p:pic>
        <p:nvPicPr>
          <p:cNvPr id="9219" name="Picture 3" descr="F:\фото\IMG_79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343400"/>
            <a:ext cx="1765769" cy="2286000"/>
          </a:xfrm>
          <a:prstGeom prst="rect">
            <a:avLst/>
          </a:prstGeom>
          <a:noFill/>
        </p:spPr>
      </p:pic>
      <p:pic>
        <p:nvPicPr>
          <p:cNvPr id="9220" name="Picture 4" descr="F:\фото\IMG_79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362200"/>
            <a:ext cx="1410978" cy="2057400"/>
          </a:xfrm>
          <a:prstGeom prst="rect">
            <a:avLst/>
          </a:prstGeom>
          <a:noFill/>
        </p:spPr>
      </p:pic>
      <p:pic>
        <p:nvPicPr>
          <p:cNvPr id="9221" name="Picture 5" descr="F:\фото\IMG_79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495800"/>
            <a:ext cx="1600200" cy="21426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88239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4343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литературы: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1.Лопухина И.С. Логопедия, 550 занимательных упражнений для развития речи.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М.: Аквариум, 1995.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Лях В.И. Координационные способности: диагностика и развитие. - М.: ТВТ Дивизион, 2006.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Подрезова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Т.И. Материал к занятиям по развитию речи.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Айриспресс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Развитие координационных способностей у дошкольников. Лях В.И.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М: Спорт, 2016.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Сборник подвижных игр. Для занятий с детьми 2-7 лет/ Авт.-сост.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Э.Я.Степаненкова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М.: МОЗАИКА-СИНТЕЗ, 2015.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65810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2020</Words>
  <Application>Microsoft Office PowerPoint</Application>
  <PresentationFormat>Экран (4:3)</PresentationFormat>
  <Paragraphs>177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59</cp:revision>
  <dcterms:created xsi:type="dcterms:W3CDTF">2006-08-16T00:00:00Z</dcterms:created>
  <dcterms:modified xsi:type="dcterms:W3CDTF">2024-04-02T08:56:30Z</dcterms:modified>
</cp:coreProperties>
</file>